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15" r:id="rId3"/>
    <p:sldId id="316" r:id="rId4"/>
    <p:sldId id="318" r:id="rId5"/>
    <p:sldId id="352" r:id="rId6"/>
    <p:sldId id="1413" r:id="rId7"/>
    <p:sldId id="1399" r:id="rId8"/>
    <p:sldId id="1400" r:id="rId9"/>
    <p:sldId id="1401" r:id="rId10"/>
    <p:sldId id="1403" r:id="rId11"/>
    <p:sldId id="1397" r:id="rId12"/>
    <p:sldId id="1408" r:id="rId13"/>
    <p:sldId id="1412" r:id="rId14"/>
    <p:sldId id="326" r:id="rId15"/>
    <p:sldId id="327" r:id="rId16"/>
    <p:sldId id="328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7" r:id="rId25"/>
    <p:sldId id="343" r:id="rId26"/>
    <p:sldId id="346" r:id="rId27"/>
    <p:sldId id="1414" r:id="rId28"/>
    <p:sldId id="353" r:id="rId29"/>
    <p:sldId id="357" r:id="rId30"/>
    <p:sldId id="355" r:id="rId31"/>
    <p:sldId id="267" r:id="rId32"/>
    <p:sldId id="349" r:id="rId33"/>
    <p:sldId id="359" r:id="rId34"/>
    <p:sldId id="360" r:id="rId35"/>
    <p:sldId id="361" r:id="rId36"/>
    <p:sldId id="362" r:id="rId37"/>
    <p:sldId id="1415" r:id="rId38"/>
    <p:sldId id="368" r:id="rId39"/>
    <p:sldId id="369" r:id="rId40"/>
    <p:sldId id="370" r:id="rId41"/>
    <p:sldId id="364" r:id="rId42"/>
    <p:sldId id="367" r:id="rId43"/>
    <p:sldId id="1417" r:id="rId44"/>
    <p:sldId id="1418" r:id="rId45"/>
    <p:sldId id="1419" r:id="rId46"/>
    <p:sldId id="1416" r:id="rId47"/>
    <p:sldId id="288" r:id="rId48"/>
    <p:sldId id="289" r:id="rId49"/>
    <p:sldId id="286" r:id="rId50"/>
    <p:sldId id="303" r:id="rId51"/>
    <p:sldId id="1420" r:id="rId52"/>
    <p:sldId id="1421" r:id="rId53"/>
    <p:sldId id="348" r:id="rId5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1pPr>
    <a:lvl2pPr marL="0" marR="0" indent="4572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2pPr>
    <a:lvl3pPr marL="0" marR="0" indent="9144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70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imes"/>
        <a:ea typeface="Times"/>
        <a:cs typeface="Times"/>
        <a:sym typeface="Time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DFF"/>
    <a:srgbClr val="F5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96"/>
    <p:restoredTop sz="86949"/>
  </p:normalViewPr>
  <p:slideViewPr>
    <p:cSldViewPr snapToGrid="0" snapToObjects="1">
      <p:cViewPr varScale="1">
        <p:scale>
          <a:sx n="67" d="100"/>
          <a:sy n="67" d="100"/>
        </p:scale>
        <p:origin x="184" y="528"/>
      </p:cViewPr>
      <p:guideLst/>
    </p:cSldViewPr>
  </p:slideViewPr>
  <p:outlineViewPr>
    <p:cViewPr>
      <p:scale>
        <a:sx n="33" d="100"/>
        <a:sy n="33" d="100"/>
      </p:scale>
      <p:origin x="0" y="-68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2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336B7-CBA7-7041-AE9E-413D2F3E2D4E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4A59F-03FE-DA4A-BD43-12CCE886D4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958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 defTabSz="457200" rtl="0" latinLnBrk="0">
              <a:lnSpc>
                <a:spcPct val="117999"/>
              </a:lnSpc>
              <a:defRPr sz="17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305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13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31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00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269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89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24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006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3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1417270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19163" y="746125"/>
            <a:ext cx="4959350" cy="3721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011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5957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673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9284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521739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774542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19570939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2173915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30886725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393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65339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619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gain of MAP over original model</a:t>
            </a:r>
          </a:p>
        </p:txBody>
      </p:sp>
    </p:spTree>
    <p:extLst>
      <p:ext uri="{BB962C8B-B14F-4D97-AF65-F5344CB8AC3E}">
        <p14:creationId xmlns:p14="http://schemas.microsoft.com/office/powerpoint/2010/main" val="121569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 latinLnBrk="0">
              <a:lnSpc>
                <a:spcPct val="117999"/>
              </a:lnSpc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324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000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09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05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61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3851814" y="9432353"/>
            <a:ext cx="2945862" cy="49587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51CCD8-7DA2-41E1-BD05-A0C88B5EEEB7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>
              <a:defRPr sz="2000" b="1"/>
            </a:lvl1pPr>
          </a:lstStyle>
          <a:p>
            <a:r>
              <a:t>Titeltext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1" name="Shape 9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629400" y="0"/>
            <a:ext cx="2057400" cy="6400802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457200" y="274638"/>
            <a:ext cx="6019800" cy="6583363"/>
          </a:xfrm>
          <a:prstGeom prst="rect">
            <a:avLst/>
          </a:prstGeom>
        </p:spPr>
        <p:txBody>
          <a:bodyPr/>
          <a:lstStyle>
            <a:lvl1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>
              <a:defRPr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892968" y="1151929"/>
            <a:ext cx="7358064" cy="2321720"/>
          </a:xfrm>
          <a:prstGeom prst="rect">
            <a:avLst/>
          </a:prstGeom>
        </p:spPr>
        <p:txBody>
          <a:bodyPr lIns="35718" tIns="35718" rIns="35718" bIns="35718" anchor="b"/>
          <a:lstStyle>
            <a:lvl1pPr algn="ctr" defTabSz="410765"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892968" y="3536156"/>
            <a:ext cx="7358064" cy="794743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410765">
              <a:spcBef>
                <a:spcPts val="0"/>
              </a:spcBef>
              <a:buSzTx/>
              <a:buFontTx/>
              <a:buNone/>
              <a:defRPr sz="2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wrap="none"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50" y="241300"/>
            <a:ext cx="7138988" cy="576263"/>
          </a:xfrm>
          <a:prstGeom prst="rect">
            <a:avLst/>
          </a:prstGeom>
        </p:spPr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2297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6750"/>
            <a:ext cx="9144000" cy="72327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bevel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>
              <a:spcBef>
                <a:spcPts val="0"/>
              </a:spcBef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7" name="image3.png" descr="TU_Logo.gif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29629" y="163562"/>
            <a:ext cx="395289" cy="3968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457200" y="839244"/>
            <a:ext cx="4038600" cy="6018756"/>
          </a:xfrm>
          <a:prstGeom prst="rect">
            <a:avLst/>
          </a:prstGeom>
        </p:spPr>
        <p:txBody>
          <a:bodyPr/>
          <a:lstStyle>
            <a:lvl1pPr marL="281667" indent="-281667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731043" indent="-273843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177289" indent="-262889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6637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120900" indent="-292100">
              <a:spcBef>
                <a:spcPts val="600"/>
              </a:spcBef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38"/>
          <p:cNvSpPr>
            <a:spLocks noGrp="1"/>
          </p:cNvSpPr>
          <p:nvPr>
            <p:ph type="title"/>
          </p:nvPr>
        </p:nvSpPr>
        <p:spPr>
          <a:xfrm>
            <a:off x="482252" y="62630"/>
            <a:ext cx="8229600" cy="614685"/>
          </a:xfrm>
          <a:prstGeom prst="rect">
            <a:avLst/>
          </a:prstGeom>
        </p:spPr>
        <p:txBody>
          <a:bodyPr/>
          <a:lstStyle>
            <a:lvl1pPr algn="ctr">
              <a:defRPr sz="3600" b="0">
                <a:latin typeface="+mn-lt"/>
              </a:defRPr>
            </a:lvl1pPr>
          </a:lstStyle>
          <a:p>
            <a:r>
              <a:rPr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77829395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457200" y="886835"/>
            <a:ext cx="8229600" cy="5971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spcBef>
                <a:spcPts val="0"/>
              </a:spcBef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00037" marR="0" indent="-300037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1pPr>
      <a:lvl2pPr marL="742950" marR="0" indent="-28575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2pPr>
      <a:lvl3pPr marL="1181100" marR="0" indent="-26670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3pPr>
      <a:lvl4pPr marL="16916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4pPr>
      <a:lvl5pPr marL="21488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23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Arial"/>
          <a:cs typeface="Arial"/>
          <a:sym typeface="Arial"/>
        </a:defRPr>
      </a:lvl5pPr>
      <a:lvl6pPr marL="26060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63239" marR="0" indent="-320039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20440" marR="0" indent="-32004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77640" marR="0" indent="-320040" algn="l" defTabSz="91440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mccormickml.com/2016/04/19/word2vec-tutorial-the-skip-gram-model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hyperlink" Target="https://web.stanford.edu/~jurafsky/slp3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tiff"/><Relationship Id="rId5" Type="http://schemas.openxmlformats.org/officeDocument/2006/relationships/image" Target="../media/image7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"/><Relationship Id="rId3" Type="http://schemas.openxmlformats.org/officeDocument/2006/relationships/image" Target="../media/image31.png"/><Relationship Id="rId7" Type="http://schemas.openxmlformats.org/officeDocument/2006/relationships/image" Target="../media/image35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tif"/><Relationship Id="rId11" Type="http://schemas.openxmlformats.org/officeDocument/2006/relationships/image" Target="../media/image39.png"/><Relationship Id="rId5" Type="http://schemas.openxmlformats.org/officeDocument/2006/relationships/image" Target="../media/image33.tif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79146" y="1759169"/>
            <a:ext cx="8812830" cy="1955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0"/>
              </a:spcBef>
              <a:defRPr sz="3700"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ctr"/>
            <a:r>
              <a:rPr lang="en-US" dirty="0"/>
              <a:t>Learning, Adapting, and Exploiting Word Embedding for </a:t>
            </a:r>
          </a:p>
          <a:p>
            <a:pPr algn="ctr"/>
            <a:r>
              <a:rPr lang="en-US" dirty="0"/>
              <a:t>Text Analysis and Search</a:t>
            </a:r>
            <a:endParaRPr lang="en-US" sz="4400" dirty="0"/>
          </a:p>
        </p:txBody>
      </p:sp>
      <p:sp>
        <p:nvSpPr>
          <p:cNvPr id="121" name="Shape 121"/>
          <p:cNvSpPr/>
          <p:nvPr/>
        </p:nvSpPr>
        <p:spPr>
          <a:xfrm>
            <a:off x="472440" y="282913"/>
            <a:ext cx="681273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/>
          </a:p>
        </p:txBody>
      </p:sp>
      <p:sp>
        <p:nvSpPr>
          <p:cNvPr id="122" name="Shape 122"/>
          <p:cNvSpPr/>
          <p:nvPr/>
        </p:nvSpPr>
        <p:spPr>
          <a:xfrm>
            <a:off x="472440" y="3715121"/>
            <a:ext cx="7990484" cy="1801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r>
              <a:rPr lang="en-US" sz="2400" dirty="0" err="1"/>
              <a:t>Navid</a:t>
            </a:r>
            <a:r>
              <a:rPr lang="en-US" sz="2400" dirty="0"/>
              <a:t> </a:t>
            </a:r>
            <a:r>
              <a:rPr lang="en-US" sz="2400" dirty="0" err="1"/>
              <a:t>Rekabsaz</a:t>
            </a:r>
            <a:endParaRPr lang="en-US" sz="2400" dirty="0"/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endParaRPr lang="en-US" sz="1100" dirty="0"/>
          </a:p>
          <a:p>
            <a:pPr algn="ctr" defTabSz="850391">
              <a:spcBef>
                <a:spcPts val="0"/>
              </a:spcBef>
              <a:defRPr sz="2232">
                <a:latin typeface="+mn-lt"/>
                <a:ea typeface="+mn-ea"/>
                <a:cs typeface="+mn-cs"/>
                <a:sym typeface="Helvetica"/>
              </a:defRPr>
            </a:pPr>
            <a:endParaRPr lang="en-US" baseline="31999" dirty="0"/>
          </a:p>
        </p:txBody>
      </p:sp>
      <p:grpSp>
        <p:nvGrpSpPr>
          <p:cNvPr id="16" name="Gruppierung 15"/>
          <p:cNvGrpSpPr/>
          <p:nvPr/>
        </p:nvGrpSpPr>
        <p:grpSpPr>
          <a:xfrm>
            <a:off x="94361" y="5829314"/>
            <a:ext cx="6201508" cy="914400"/>
            <a:chOff x="94361" y="4429126"/>
            <a:chExt cx="6201508" cy="914400"/>
          </a:xfrm>
        </p:grpSpPr>
        <p:sp>
          <p:nvSpPr>
            <p:cNvPr id="17" name="Abgerundetes Rechteck 16"/>
            <p:cNvSpPr/>
            <p:nvPr/>
          </p:nvSpPr>
          <p:spPr>
            <a:xfrm>
              <a:off x="94361" y="4429126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roup 312"/>
            <p:cNvGrpSpPr/>
            <p:nvPr/>
          </p:nvGrpSpPr>
          <p:grpSpPr>
            <a:xfrm>
              <a:off x="158520" y="4565819"/>
              <a:ext cx="5953354" cy="602063"/>
              <a:chOff x="-80947" y="16248"/>
              <a:chExt cx="5953354" cy="602060"/>
            </a:xfrm>
            <a:noFill/>
          </p:grpSpPr>
          <p:sp>
            <p:nvSpPr>
              <p:cNvPr id="19" name="Shape 308"/>
              <p:cNvSpPr/>
              <p:nvPr/>
            </p:nvSpPr>
            <p:spPr>
              <a:xfrm>
                <a:off x="3942315" y="107925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>
                    <a:solidFill>
                      <a:schemeClr val="tx1"/>
                    </a:solidFill>
                  </a:rPr>
                  <a:t>navidr</a:t>
                </a:r>
                <a:r>
                  <a:rPr dirty="0">
                    <a:solidFill>
                      <a:schemeClr val="tx1"/>
                    </a:solidFill>
                  </a:rPr>
                  <a:t>ekabsaz</a:t>
                </a:r>
              </a:p>
            </p:txBody>
          </p:sp>
          <p:sp>
            <p:nvSpPr>
              <p:cNvPr id="20" name="Shape 309"/>
              <p:cNvSpPr/>
              <p:nvPr/>
            </p:nvSpPr>
            <p:spPr>
              <a:xfrm>
                <a:off x="528720" y="125500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AT" dirty="0" err="1">
                    <a:solidFill>
                      <a:schemeClr val="tx1"/>
                    </a:solidFill>
                  </a:rPr>
                  <a:t>navid</a:t>
                </a:r>
                <a:r>
                  <a:rPr lang="de-AT" dirty="0">
                    <a:solidFill>
                      <a:schemeClr val="tx1"/>
                    </a:solidFill>
                  </a:rPr>
                  <a:t>.</a:t>
                </a:r>
                <a:r>
                  <a:rPr dirty="0">
                    <a:solidFill>
                      <a:schemeClr val="tx1"/>
                    </a:solidFill>
                  </a:rPr>
                  <a:t>rekabsaz@</a:t>
                </a:r>
                <a:r>
                  <a:rPr lang="de-AT" dirty="0" err="1">
                    <a:solidFill>
                      <a:schemeClr val="tx1"/>
                    </a:solidFill>
                  </a:rPr>
                  <a:t>idiap</a:t>
                </a:r>
                <a:r>
                  <a:rPr dirty="0">
                    <a:solidFill>
                      <a:schemeClr val="tx1"/>
                    </a:solidFill>
                  </a:rPr>
                  <a:t>.</a:t>
                </a:r>
                <a:r>
                  <a:rPr lang="de-AT" dirty="0" err="1">
                    <a:solidFill>
                      <a:schemeClr val="tx1"/>
                    </a:solidFill>
                  </a:rPr>
                  <a:t>ch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3428635" y="58791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2" t="222" r="250" b="250"/>
              <a:stretch>
                <a:fillRect/>
              </a:stretch>
            </p:blipFill>
            <p:spPr>
              <a:xfrm>
                <a:off x="-80947" y="16248"/>
                <a:ext cx="602061" cy="602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7" y="0"/>
                    </a:moveTo>
                    <a:cubicBezTo>
                      <a:pt x="9700" y="28"/>
                      <a:pt x="8973" y="59"/>
                      <a:pt x="8928" y="100"/>
                    </a:cubicBezTo>
                    <a:cubicBezTo>
                      <a:pt x="8835" y="184"/>
                      <a:pt x="8363" y="355"/>
                      <a:pt x="7888" y="470"/>
                    </a:cubicBezTo>
                    <a:cubicBezTo>
                      <a:pt x="5209" y="1119"/>
                      <a:pt x="2550" y="3320"/>
                      <a:pt x="1225" y="5980"/>
                    </a:cubicBezTo>
                    <a:cubicBezTo>
                      <a:pt x="816" y="6801"/>
                      <a:pt x="431" y="7778"/>
                      <a:pt x="370" y="8159"/>
                    </a:cubicBezTo>
                    <a:cubicBezTo>
                      <a:pt x="309" y="8539"/>
                      <a:pt x="185" y="8904"/>
                      <a:pt x="100" y="8956"/>
                    </a:cubicBezTo>
                    <a:cubicBezTo>
                      <a:pt x="58" y="8982"/>
                      <a:pt x="28" y="9695"/>
                      <a:pt x="0" y="10807"/>
                    </a:cubicBezTo>
                    <a:cubicBezTo>
                      <a:pt x="28" y="11919"/>
                      <a:pt x="58" y="12633"/>
                      <a:pt x="100" y="12658"/>
                    </a:cubicBezTo>
                    <a:cubicBezTo>
                      <a:pt x="185" y="12711"/>
                      <a:pt x="309" y="13061"/>
                      <a:pt x="370" y="13441"/>
                    </a:cubicBezTo>
                    <a:cubicBezTo>
                      <a:pt x="431" y="13822"/>
                      <a:pt x="816" y="14799"/>
                      <a:pt x="1225" y="15620"/>
                    </a:cubicBezTo>
                    <a:cubicBezTo>
                      <a:pt x="2550" y="18280"/>
                      <a:pt x="5209" y="20495"/>
                      <a:pt x="7888" y="21144"/>
                    </a:cubicBezTo>
                    <a:cubicBezTo>
                      <a:pt x="8363" y="21260"/>
                      <a:pt x="8835" y="21416"/>
                      <a:pt x="8928" y="21500"/>
                    </a:cubicBezTo>
                    <a:cubicBezTo>
                      <a:pt x="8973" y="21541"/>
                      <a:pt x="9700" y="21572"/>
                      <a:pt x="10807" y="21600"/>
                    </a:cubicBezTo>
                    <a:cubicBezTo>
                      <a:pt x="11914" y="21572"/>
                      <a:pt x="12642" y="21541"/>
                      <a:pt x="12687" y="21500"/>
                    </a:cubicBezTo>
                    <a:cubicBezTo>
                      <a:pt x="12780" y="21416"/>
                      <a:pt x="13251" y="21249"/>
                      <a:pt x="13740" y="21130"/>
                    </a:cubicBezTo>
                    <a:cubicBezTo>
                      <a:pt x="16361" y="20494"/>
                      <a:pt x="19072" y="18235"/>
                      <a:pt x="20375" y="15620"/>
                    </a:cubicBezTo>
                    <a:cubicBezTo>
                      <a:pt x="20784" y="14799"/>
                      <a:pt x="21169" y="13822"/>
                      <a:pt x="21230" y="13441"/>
                    </a:cubicBezTo>
                    <a:cubicBezTo>
                      <a:pt x="21291" y="13061"/>
                      <a:pt x="21415" y="12711"/>
                      <a:pt x="21500" y="12658"/>
                    </a:cubicBezTo>
                    <a:cubicBezTo>
                      <a:pt x="21542" y="12633"/>
                      <a:pt x="21572" y="11919"/>
                      <a:pt x="21600" y="10807"/>
                    </a:cubicBezTo>
                    <a:cubicBezTo>
                      <a:pt x="21572" y="9695"/>
                      <a:pt x="21542" y="8982"/>
                      <a:pt x="21500" y="8956"/>
                    </a:cubicBezTo>
                    <a:cubicBezTo>
                      <a:pt x="21415" y="8904"/>
                      <a:pt x="21291" y="8539"/>
                      <a:pt x="21230" y="8159"/>
                    </a:cubicBezTo>
                    <a:cubicBezTo>
                      <a:pt x="21169" y="7778"/>
                      <a:pt x="20784" y="6801"/>
                      <a:pt x="20375" y="5980"/>
                    </a:cubicBezTo>
                    <a:cubicBezTo>
                      <a:pt x="19050" y="3320"/>
                      <a:pt x="16391" y="1119"/>
                      <a:pt x="13712" y="470"/>
                    </a:cubicBezTo>
                    <a:cubicBezTo>
                      <a:pt x="13237" y="355"/>
                      <a:pt x="12780" y="184"/>
                      <a:pt x="12687" y="100"/>
                    </a:cubicBezTo>
                    <a:cubicBezTo>
                      <a:pt x="12642" y="59"/>
                      <a:pt x="11914" y="28"/>
                      <a:pt x="10807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859" y="4709289"/>
            <a:ext cx="1801213" cy="474003"/>
          </a:xfrm>
          <a:prstGeom prst="rect">
            <a:avLst/>
          </a:prstGeom>
        </p:spPr>
      </p:pic>
      <p:sp>
        <p:nvSpPr>
          <p:cNvPr id="13" name="Shape 121">
            <a:extLst>
              <a:ext uri="{FF2B5EF4-FFF2-40B4-BE49-F238E27FC236}">
                <a16:creationId xmlns:a16="http://schemas.microsoft.com/office/drawing/2014/main" id="{2C3D59F4-A55B-394F-8D0D-37314EE602A1}"/>
              </a:ext>
            </a:extLst>
          </p:cNvPr>
          <p:cNvSpPr/>
          <p:nvPr/>
        </p:nvSpPr>
        <p:spPr>
          <a:xfrm>
            <a:off x="472440" y="282913"/>
            <a:ext cx="6812737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40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HES-SO</a:t>
            </a:r>
          </a:p>
          <a:p>
            <a:r>
              <a:rPr lang="en-US" dirty="0" err="1"/>
              <a:t>Sierre</a:t>
            </a:r>
            <a:r>
              <a:rPr lang="en-US" dirty="0"/>
              <a:t>, May 1</a:t>
            </a:r>
            <a:r>
              <a:rPr lang="en-US" baseline="30000" dirty="0"/>
              <a:t>st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2399" y="179308"/>
            <a:ext cx="8852115" cy="576263"/>
          </a:xfrm>
        </p:spPr>
        <p:txBody>
          <a:bodyPr/>
          <a:lstStyle/>
          <a:p>
            <a:pPr algn="ctr"/>
            <a:r>
              <a:rPr lang="en-GB" sz="3200" b="1" dirty="0">
                <a:latin typeface="+mn-lt"/>
              </a:rPr>
              <a:t>Word-Context Explicit Representation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284" y="1905298"/>
            <a:ext cx="8510954" cy="9429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425862"/>
                  </p:ext>
                </p:extLst>
              </p:nvPr>
            </p:nvGraphicFramePr>
            <p:xfrm>
              <a:off x="1069382" y="2987755"/>
              <a:ext cx="6546296" cy="1691640"/>
            </p:xfrm>
            <a:graphic>
              <a:graphicData uri="http://schemas.openxmlformats.org/drawingml/2006/table">
                <a:tbl>
                  <a:tblPr/>
                  <a:tblGrid>
                    <a:gridCol w="4007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2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9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4372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56544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5388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  <a:endParaRPr lang="de-DE" sz="16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  <a:endParaRPr lang="de-DE" sz="16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56544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18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18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27425862"/>
                  </p:ext>
                </p:extLst>
              </p:nvPr>
            </p:nvGraphicFramePr>
            <p:xfrm>
              <a:off x="1069382" y="2987755"/>
              <a:ext cx="6546296" cy="1691640"/>
            </p:xfrm>
            <a:graphic>
              <a:graphicData uri="http://schemas.openxmlformats.org/drawingml/2006/table">
                <a:tbl>
                  <a:tblPr/>
                  <a:tblGrid>
                    <a:gridCol w="4007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1225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5890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24372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5765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28702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77632" r="-401316" b="-5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15306" r="-211224" b="-5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605882" r="-305882" b="-5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692308" r="-200000" b="-5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792308" r="-100000" b="-5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892308" b="-5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654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  <a:endParaRPr lang="de-DE" sz="16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  <a:endParaRPr lang="de-DE" sz="16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186957" r="-1512500" b="-3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286957" r="-1512500" b="-2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04545" r="-1512500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70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t="-482609" r="-1512500" b="-4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6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hteck 7"/>
          <p:cNvSpPr/>
          <p:nvPr/>
        </p:nvSpPr>
        <p:spPr>
          <a:xfrm>
            <a:off x="152399" y="6533181"/>
            <a:ext cx="8137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latin typeface="Verdana" charset="0"/>
                <a:ea typeface="Verdana" charset="0"/>
                <a:cs typeface="Verdana" charset="0"/>
              </a:rPr>
              <a:t>Jurafsky</a:t>
            </a:r>
            <a:r>
              <a:rPr lang="en-GB" sz="1200" dirty="0">
                <a:latin typeface="Verdana" charset="0"/>
                <a:ea typeface="Verdana" charset="0"/>
                <a:cs typeface="Verdana" charset="0"/>
              </a:rPr>
              <a:t>, Dan, and James H. Martin. </a:t>
            </a:r>
            <a:r>
              <a:rPr lang="en-GB" sz="1200" i="1" dirty="0">
                <a:latin typeface="Verdana" charset="0"/>
                <a:ea typeface="Verdana" charset="0"/>
                <a:cs typeface="Verdana" charset="0"/>
              </a:rPr>
              <a:t>Speech and language processing</a:t>
            </a:r>
            <a:r>
              <a:rPr lang="en-GB" sz="1200" dirty="0">
                <a:latin typeface="Verdana" charset="0"/>
                <a:ea typeface="Verdana" charset="0"/>
                <a:cs typeface="Verdana" charset="0"/>
              </a:rPr>
              <a:t>. Vol. 3. London: Pearson, 2014.</a:t>
            </a:r>
            <a:endParaRPr lang="en-US" sz="1200" dirty="0"/>
          </a:p>
        </p:txBody>
      </p:sp>
      <p:sp>
        <p:nvSpPr>
          <p:cNvPr id="9" name="Inhaltsplatzhalter 3"/>
          <p:cNvSpPr>
            <a:spLocks noGrp="1"/>
          </p:cNvSpPr>
          <p:nvPr>
            <p:ph idx="1"/>
          </p:nvPr>
        </p:nvSpPr>
        <p:spPr>
          <a:xfrm>
            <a:off x="620713" y="1225550"/>
            <a:ext cx="8137525" cy="582613"/>
          </a:xfrm>
        </p:spPr>
        <p:txBody>
          <a:bodyPr/>
          <a:lstStyle/>
          <a:p>
            <a:r>
              <a:rPr lang="en-GB" dirty="0">
                <a:latin typeface="Helvetica" pitchFamily="2" charset="0"/>
                <a:ea typeface="Verdana" charset="0"/>
                <a:cs typeface="Verdana" charset="0"/>
              </a:rPr>
              <a:t>Window context of 7 words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6583F7B9-FF04-2D46-B52A-6BA8B63F875E}"/>
              </a:ext>
            </a:extLst>
          </p:cNvPr>
          <p:cNvSpPr txBox="1">
            <a:spLocks/>
          </p:cNvSpPr>
          <p:nvPr/>
        </p:nvSpPr>
        <p:spPr>
          <a:xfrm>
            <a:off x="433998" y="5039757"/>
            <a:ext cx="8137525" cy="582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/>
          </a:bodyPr>
          <a:lstStyle>
            <a:lvl1pPr marL="300037" marR="0" indent="-300037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1pPr>
            <a:lvl2pPr marL="742950" marR="0" indent="-28575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2pPr>
            <a:lvl3pPr marL="1181100" marR="0" indent="-26670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1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3pPr>
            <a:lvl4pPr marL="1691639" marR="0" indent="-320039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4pPr>
            <a:lvl5pPr marL="2148839" marR="0" indent="-320039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23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defRPr>
            </a:lvl5pPr>
            <a:lvl6pPr marL="2606039" marR="0" indent="-320039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3063239" marR="0" indent="-320039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3520440" marR="0" indent="-32004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3977640" marR="0" indent="-320040" algn="l" defTabSz="91440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hangingPunct="1"/>
            <a:r>
              <a:rPr lang="en-GB" dirty="0">
                <a:latin typeface="Helvetica" pitchFamily="2" charset="0"/>
                <a:ea typeface="Verdana" charset="0"/>
                <a:cs typeface="Verdana" charset="0"/>
              </a:rPr>
              <a:t>Positive Point Mutual Information (PPMI) is a common measure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3E2E7AFC-F1B3-864B-869C-7BD626F31835}"/>
                  </a:ext>
                </a:extLst>
              </p:cNvPr>
              <p:cNvSpPr txBox="1"/>
              <p:nvPr/>
            </p:nvSpPr>
            <p:spPr>
              <a:xfrm>
                <a:off x="2481668" y="5555607"/>
                <a:ext cx="3721724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400" b="0" i="1" smtClean="0">
                          <a:latin typeface="Cambria Math" charset="0"/>
                        </a:rPr>
                        <m:t>𝑃𝑀𝐼</m:t>
                      </m:r>
                      <m:d>
                        <m:dPr>
                          <m:ctrlPr>
                            <a:rPr lang="de-A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sz="2400" b="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de-AT" sz="24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de-AT" sz="240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de-AT" sz="24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bg-BG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sz="24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de-AT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𝑤</m:t>
                              </m:r>
                              <m:r>
                                <a:rPr lang="de-AT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de-AT" sz="240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de-AT" sz="2400" i="1">
                                  <a:latin typeface="Cambria Math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de-AT" sz="2400" i="1">
                                  <a:latin typeface="Cambria Math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de-A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AT" sz="24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e-AT" sz="24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de-AT" sz="2400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de-AT" sz="2400" b="0" i="1" smtClean="0">
                                  <a:latin typeface="Cambria Math" charset="0"/>
                                </a:rPr>
                                <m:t>𝑐</m:t>
                              </m:r>
                              <m:r>
                                <a:rPr lang="de-AT" sz="2400" i="1">
                                  <a:latin typeface="Cambria Math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feld 4">
                <a:extLst>
                  <a:ext uri="{FF2B5EF4-FFF2-40B4-BE49-F238E27FC236}">
                    <a16:creationId xmlns:a16="http://schemas.microsoft.com/office/drawing/2014/main" id="{3E2E7AFC-F1B3-864B-869C-7BD626F31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668" y="5555607"/>
                <a:ext cx="3721724" cy="768993"/>
              </a:xfrm>
              <a:prstGeom prst="rect">
                <a:avLst/>
              </a:prstGeom>
              <a:blipFill>
                <a:blip r:embed="rId4"/>
                <a:stretch>
                  <a:fillRect l="-680" t="-1613" r="-204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89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78969" y="148312"/>
            <a:ext cx="8617058" cy="576263"/>
          </a:xfrm>
        </p:spPr>
        <p:txBody>
          <a:bodyPr/>
          <a:lstStyle/>
          <a:p>
            <a:pPr algn="ctr"/>
            <a:r>
              <a:rPr lang="en-GB" sz="3200" b="1" dirty="0">
                <a:latin typeface="Helvetica" pitchFamily="2" charset="0"/>
              </a:rPr>
              <a:t>Co-occurrence Relations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611188" y="3047999"/>
            <a:ext cx="8137525" cy="3523281"/>
          </a:xfrm>
        </p:spPr>
        <p:txBody>
          <a:bodyPr>
            <a:noAutofit/>
          </a:bodyPr>
          <a:lstStyle/>
          <a:p>
            <a:r>
              <a:rPr lang="en-GB" sz="2200" b="1" dirty="0">
                <a:latin typeface="Helvetica" pitchFamily="2" charset="0"/>
                <a:ea typeface="Verdana" charset="0"/>
                <a:cs typeface="Verdana" charset="0"/>
              </a:rPr>
              <a:t>First-order </a:t>
            </a:r>
            <a:r>
              <a:rPr lang="en-GB" sz="2200" dirty="0">
                <a:latin typeface="Helvetica" pitchFamily="2" charset="0"/>
                <a:ea typeface="Verdana" charset="0"/>
                <a:cs typeface="Verdana" charset="0"/>
              </a:rPr>
              <a:t>co-occurrence 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Each cell of the explicit representation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Words that appear near each other in the language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E.g.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drink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 to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beer 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or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 wine</a:t>
            </a:r>
            <a:endParaRPr lang="en-GB" sz="2000" b="1" dirty="0">
              <a:latin typeface="Helvetica" pitchFamily="2" charset="0"/>
              <a:ea typeface="Verdana" charset="0"/>
              <a:cs typeface="Verdana" charset="0"/>
            </a:endParaRPr>
          </a:p>
          <a:p>
            <a:r>
              <a:rPr lang="en-GB" sz="2200" b="1" dirty="0">
                <a:latin typeface="Helvetica" pitchFamily="2" charset="0"/>
                <a:ea typeface="Verdana" charset="0"/>
                <a:cs typeface="Verdana" charset="0"/>
              </a:rPr>
              <a:t>Second-order </a:t>
            </a:r>
            <a:r>
              <a:rPr lang="en-GB" sz="2200" dirty="0">
                <a:latin typeface="Helvetica" pitchFamily="2" charset="0"/>
                <a:ea typeface="Verdana" charset="0"/>
                <a:cs typeface="Verdana" charset="0"/>
              </a:rPr>
              <a:t>co-occurrence relation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Cosine similarity between the semantic vectors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Words that appear in similar contexts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E.g.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beer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 to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wine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, or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knowledge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 to 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wisdom</a:t>
            </a:r>
            <a:endParaRPr lang="en-GB" sz="2000" dirty="0">
              <a:latin typeface="Helvetica" pitchFamily="2" charset="0"/>
              <a:ea typeface="Verdana" charset="0"/>
              <a:cs typeface="Verdan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57202" y="914400"/>
              <a:ext cx="7467598" cy="1981200"/>
            </p:xfrm>
            <a:graphic>
              <a:graphicData uri="http://schemas.openxmlformats.org/drawingml/2006/table">
                <a:tbl>
                  <a:tblPr/>
                  <a:tblGrid>
                    <a:gridCol w="45719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9693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9386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876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75020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0000FF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3020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Verdana" charset="0"/>
                                        <a:cs typeface="Verdana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de-AT" sz="2000" b="0" i="1" u="none" strike="noStrike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charset="0"/>
                                        <a:ea typeface="Verdana" charset="0"/>
                                        <a:cs typeface="Verdana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de-DE" sz="2000" b="0" i="0" u="none" strike="noStrike" dirty="0">
                            <a:solidFill>
                              <a:srgbClr val="FF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331438"/>
                  </p:ext>
                </p:extLst>
              </p:nvPr>
            </p:nvGraphicFramePr>
            <p:xfrm>
              <a:off x="457202" y="914400"/>
              <a:ext cx="7467598" cy="1981200"/>
            </p:xfrm>
            <a:graphic>
              <a:graphicData uri="http://schemas.openxmlformats.org/drawingml/2006/table">
                <a:tbl>
                  <a:tblPr/>
                  <a:tblGrid>
                    <a:gridCol w="457199"/>
                    <a:gridCol w="1496938"/>
                    <a:gridCol w="1093862"/>
                    <a:gridCol w="1418763"/>
                    <a:gridCol w="750209"/>
                    <a:gridCol w="750209"/>
                    <a:gridCol w="750209"/>
                    <a:gridCol w="750209"/>
                  </a:tblGrid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179330" r="-405028" b="-5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214592" r="-211159" b="-5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595935" r="-300000" b="-5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695935" r="-200000" b="-5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795935" r="-100000" b="-5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l="-895935" b="-544444"/>
                          </a:stretch>
                        </a:blipFill>
                      </a:tcPr>
                    </a:tc>
                  </a:tr>
                  <a:tr h="330200"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endParaRPr lang="de-DE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aardvark</a:t>
                          </a:r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 err="1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computer</a:t>
                          </a:r>
                          <a:endParaRPr lang="de-DE" sz="1800" b="0" i="0" u="none" strike="noStrike" dirty="0">
                            <a:solidFill>
                              <a:srgbClr val="0000FF"/>
                            </a:solidFill>
                            <a:effectLst/>
                            <a:latin typeface="Verdana" charset="0"/>
                            <a:ea typeface="Verdana" charset="0"/>
                            <a:cs typeface="Verdana" charset="0"/>
                          </a:endParaRP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data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pinch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result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FF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sugar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330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t="-196364" r="-1533333" b="-3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apricot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330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t="-301852" r="-1533333" b="-2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pineapple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330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t="-401852" r="-1533333" b="-1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digital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is-I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2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  <a:tr h="3302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12700" marR="12700" marT="1270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 rotWithShape="0">
                          <a:blip r:embed="rId2"/>
                          <a:stretch>
                            <a:fillRect t="-501852" r="-1533333" b="-42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DE" sz="1800" b="0" i="0" u="none" strike="noStrike">
                              <a:solidFill>
                                <a:srgbClr val="FF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information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1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6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4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de-DE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Verdana" charset="0"/>
                              <a:ea typeface="Verdana" charset="0"/>
                              <a:cs typeface="Verdana" charset="0"/>
                            </a:rPr>
                            <a:t>0</a:t>
                          </a:r>
                        </a:p>
                      </a:txBody>
                      <a:tcPr marL="12700" marR="12700" marT="12700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4"/>
          <p:cNvSpPr>
            <a:spLocks noChangeArrowheads="1"/>
          </p:cNvSpPr>
          <p:nvPr/>
        </p:nvSpPr>
        <p:spPr bwMode="auto">
          <a:xfrm rot="16200000">
            <a:off x="5085900" y="-438194"/>
            <a:ext cx="267107" cy="571549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090645" y="-99140"/>
            <a:ext cx="258109" cy="571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 rot="16200000">
            <a:off x="4628948" y="2229055"/>
            <a:ext cx="419508" cy="38100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39485" y="241300"/>
            <a:ext cx="8775915" cy="576263"/>
          </a:xfrm>
        </p:spPr>
        <p:txBody>
          <a:bodyPr/>
          <a:lstStyle/>
          <a:p>
            <a:pPr algn="ctr"/>
            <a:r>
              <a:rPr lang="en-GB" sz="3200" b="1" dirty="0">
                <a:latin typeface="Helvetica" pitchFamily="2" charset="0"/>
                <a:cs typeface="+mn-cs"/>
              </a:rPr>
              <a:t>Dense Vectors with SVD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1000" y="1270861"/>
            <a:ext cx="8534400" cy="5439905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Singular Value Decomposition </a:t>
            </a:r>
            <a:r>
              <a:rPr lang="en-US" sz="2200" dirty="0">
                <a:latin typeface="Helvetica" pitchFamily="2" charset="0"/>
              </a:rPr>
              <a:t>(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SVD</a:t>
            </a:r>
            <a:r>
              <a:rPr lang="en-US" sz="2200" dirty="0">
                <a:latin typeface="Helvetica" pitchFamily="2" charset="0"/>
              </a:rPr>
              <a:t>)</a:t>
            </a:r>
            <a:br>
              <a:rPr lang="en-US" sz="2200" dirty="0">
                <a:latin typeface="Helvetica" pitchFamily="2" charset="0"/>
              </a:rPr>
            </a:br>
            <a:r>
              <a:rPr lang="en-US" sz="2200" i="1" dirty="0">
                <a:latin typeface="Helvetica" pitchFamily="2" charset="0"/>
              </a:rPr>
              <a:t> 			C</a:t>
            </a:r>
            <a:r>
              <a:rPr lang="en-US" sz="2200" dirty="0">
                <a:latin typeface="Helvetica" pitchFamily="2" charset="0"/>
              </a:rPr>
              <a:t> = </a:t>
            </a:r>
            <a:r>
              <a:rPr lang="en-US" sz="2200" i="1" dirty="0">
                <a:latin typeface="Helvetica" pitchFamily="2" charset="0"/>
              </a:rPr>
              <a:t>U</a:t>
            </a:r>
            <a:r>
              <a:rPr lang="en-US" sz="2200" dirty="0">
                <a:latin typeface="Helvetica" pitchFamily="2" charset="0"/>
                <a:cs typeface="Calibri"/>
              </a:rPr>
              <a:t>Σ</a:t>
            </a:r>
            <a:r>
              <a:rPr lang="en-US" sz="2200" i="1" dirty="0">
                <a:latin typeface="Helvetica" pitchFamily="2" charset="0"/>
              </a:rPr>
              <a:t>V</a:t>
            </a:r>
            <a:r>
              <a:rPr lang="en-US" sz="2200" i="1" baseline="30000" dirty="0">
                <a:latin typeface="Helvetica" pitchFamily="2" charset="0"/>
              </a:rPr>
              <a:t>T</a:t>
            </a:r>
            <a:r>
              <a:rPr lang="en-US" sz="2200" dirty="0">
                <a:latin typeface="Helvetica" pitchFamily="2" charset="0"/>
              </a:rPr>
              <a:t> </a:t>
            </a:r>
            <a:endParaRPr lang="en-GB" sz="2200" dirty="0">
              <a:latin typeface="Helvetica" pitchFamily="2" charset="0"/>
              <a:ea typeface="Verdana" charset="0"/>
              <a:cs typeface="Verdana" charset="0"/>
            </a:endParaRPr>
          </a:p>
          <a:p>
            <a:r>
              <a:rPr lang="en-GB" sz="2200" dirty="0">
                <a:latin typeface="Helvetica" pitchFamily="2" charset="0"/>
                <a:ea typeface="Verdana" charset="0"/>
                <a:cs typeface="Verdana" charset="0"/>
              </a:rPr>
              <a:t>Start with an explicit PPMI word-context matrix (usually </a:t>
            </a:r>
            <a:r>
              <a:rPr lang="en-GB" sz="2200" i="1" dirty="0">
                <a:latin typeface="Helvetica" pitchFamily="2" charset="0"/>
                <a:ea typeface="Verdana" charset="0"/>
                <a:cs typeface="Verdana" charset="0"/>
              </a:rPr>
              <a:t>|V|</a:t>
            </a:r>
            <a:r>
              <a:rPr lang="en-GB" sz="2200" dirty="0">
                <a:latin typeface="Helvetica" pitchFamily="2" charset="0"/>
                <a:ea typeface="Verdana" charset="0"/>
                <a:cs typeface="Verdana" charset="0"/>
              </a:rPr>
              <a:t>=</a:t>
            </a:r>
            <a:r>
              <a:rPr lang="en-GB" sz="22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r>
              <a:rPr lang="en-GB" sz="2200" dirty="0">
                <a:latin typeface="Helvetica" pitchFamily="2" charset="0"/>
                <a:ea typeface="Verdana" charset="0"/>
                <a:cs typeface="Verdana" charset="0"/>
              </a:rPr>
              <a:t>)</a:t>
            </a:r>
          </a:p>
          <a:p>
            <a:pPr marL="0" indent="0">
              <a:buNone/>
            </a:pPr>
            <a:endParaRPr lang="en-GB" sz="2200" dirty="0">
              <a:latin typeface="Helvetica" pitchFamily="2" charset="0"/>
              <a:ea typeface="Verdana" charset="0"/>
              <a:cs typeface="Verdana" charset="0"/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721967" y="3487841"/>
            <a:ext cx="1440000" cy="25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|V|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70206" y="4623137"/>
            <a:ext cx="869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>
                <a:latin typeface="Helvetica" pitchFamily="2" charset="0"/>
                <a:ea typeface="Verdana" charset="0"/>
                <a:cs typeface="Verdana" charset="0"/>
              </a:rPr>
              <a:t>words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874367" y="3163669"/>
            <a:ext cx="1138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contexts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245967" y="4623137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Verdana" charset="0"/>
                <a:ea typeface="Verdana" charset="0"/>
                <a:cs typeface="Verdana" charset="0"/>
              </a:rPr>
              <a:t>=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3634767" y="3468469"/>
            <a:ext cx="1440000" cy="25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|V|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grpSp>
        <p:nvGrpSpPr>
          <p:cNvPr id="18" name="Gruppierung 17"/>
          <p:cNvGrpSpPr/>
          <p:nvPr/>
        </p:nvGrpSpPr>
        <p:grpSpPr>
          <a:xfrm>
            <a:off x="5150967" y="3468469"/>
            <a:ext cx="1440000" cy="1440000"/>
            <a:chOff x="5181600" y="2209800"/>
            <a:chExt cx="1440000" cy="1440000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5257800" y="2286000"/>
              <a:ext cx="1295400" cy="1295400"/>
            </a:xfrm>
            <a:prstGeom prst="line">
              <a:avLst/>
            </a:prstGeom>
            <a:ln w="1270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 bwMode="auto">
            <a:xfrm>
              <a:off x="5181600" y="2209800"/>
              <a:ext cx="1440000" cy="14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000" i="1" dirty="0">
                  <a:latin typeface="Helvetica" pitchFamily="2" charset="0"/>
                  <a:ea typeface="Verdana" charset="0"/>
                  <a:cs typeface="Verdana" charset="0"/>
                </a:rPr>
                <a:t>|C|</a:t>
              </a:r>
              <a:r>
                <a:rPr lang="en-GB" sz="2000" dirty="0">
                  <a:latin typeface="Helvetica" pitchFamily="2" charset="0"/>
                  <a:ea typeface="Verdana" charset="0"/>
                  <a:cs typeface="Verdana" charset="0"/>
                </a:rPr>
                <a:t>✕</a:t>
              </a:r>
              <a:r>
                <a:rPr lang="en-GB" sz="2000" i="1" dirty="0">
                  <a:latin typeface="Helvetica" pitchFamily="2" charset="0"/>
                  <a:ea typeface="Verdana" charset="0"/>
                  <a:cs typeface="Verdana" charset="0"/>
                </a:rPr>
                <a:t>|C|</a:t>
              </a:r>
              <a:endParaRPr lang="en-US" sz="2000" dirty="0">
                <a:latin typeface="Helvetica" pitchFamily="2" charset="0"/>
              </a:endParaRPr>
            </a:p>
          </p:txBody>
        </p:sp>
      </p:grpSp>
      <p:sp>
        <p:nvSpPr>
          <p:cNvPr id="11" name="Rechteck 10"/>
          <p:cNvSpPr/>
          <p:nvPr/>
        </p:nvSpPr>
        <p:spPr bwMode="auto">
          <a:xfrm>
            <a:off x="6674967" y="3468469"/>
            <a:ext cx="1440000" cy="144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3505200" y="6059269"/>
            <a:ext cx="1726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Word vectors (</a:t>
            </a:r>
            <a:r>
              <a:rPr lang="en-GB" sz="1400" i="1" dirty="0">
                <a:latin typeface="Verdana" charset="0"/>
                <a:ea typeface="Verdana" charset="0"/>
                <a:cs typeface="Verdana" charset="0"/>
              </a:rPr>
              <a:t>U</a:t>
            </a:r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)</a:t>
            </a:r>
          </a:p>
        </p:txBody>
      </p:sp>
      <p:sp>
        <p:nvSpPr>
          <p:cNvPr id="13" name="Rechteck 12"/>
          <p:cNvSpPr/>
          <p:nvPr/>
        </p:nvSpPr>
        <p:spPr>
          <a:xfrm>
            <a:off x="5074767" y="4988375"/>
            <a:ext cx="1590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Eigenvalues (</a:t>
            </a:r>
            <a:r>
              <a:rPr lang="de-DE" sz="1400" dirty="0" err="1"/>
              <a:t>Σ</a:t>
            </a:r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 13"/>
              <p:cNvSpPr/>
              <p:nvPr/>
            </p:nvSpPr>
            <p:spPr>
              <a:xfrm>
                <a:off x="6590967" y="4988375"/>
                <a:ext cx="20432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dirty="0">
                    <a:latin typeface="Verdana" charset="0"/>
                    <a:ea typeface="Verdana" charset="0"/>
                    <a:cs typeface="Verdana" charset="0"/>
                  </a:rPr>
                  <a:t>Context vectors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sSupPr>
                      <m:e>
                        <m:r>
                          <a:rPr lang="de-AT" sz="14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𝑉</m:t>
                        </m:r>
                      </m:e>
                      <m:sup>
                        <m:r>
                          <a:rPr lang="de-AT" sz="14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1400" dirty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14" name="Rechteck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67" y="4988375"/>
                <a:ext cx="2043252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896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96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1000" y="1295400"/>
            <a:ext cx="8534400" cy="1505939"/>
          </a:xfrm>
        </p:spPr>
        <p:txBody>
          <a:bodyPr>
            <a:noAutofit/>
          </a:bodyPr>
          <a:lstStyle/>
          <a:p>
            <a:r>
              <a:rPr lang="en-GB" sz="2400" dirty="0">
                <a:latin typeface="Helvetica" pitchFamily="2" charset="0"/>
                <a:ea typeface="Verdana" charset="0"/>
                <a:cs typeface="Verdana" charset="0"/>
              </a:rPr>
              <a:t>Keep only top </a:t>
            </a:r>
            <a:r>
              <a:rPr lang="en-GB" sz="2400" i="1" dirty="0">
                <a:latin typeface="Helvetica" pitchFamily="2" charset="0"/>
                <a:ea typeface="Verdana" charset="0"/>
                <a:cs typeface="Verdana" charset="0"/>
              </a:rPr>
              <a:t>d</a:t>
            </a:r>
            <a:r>
              <a:rPr lang="en-GB" sz="2400" dirty="0">
                <a:latin typeface="Helvetica" pitchFamily="2" charset="0"/>
                <a:ea typeface="Verdana" charset="0"/>
                <a:cs typeface="Verdana" charset="0"/>
              </a:rPr>
              <a:t> eigenvalues in </a:t>
            </a:r>
            <a:r>
              <a:rPr lang="de-DE" sz="2400" dirty="0" err="1">
                <a:latin typeface="Helvetica" pitchFamily="2" charset="0"/>
              </a:rPr>
              <a:t>Σ</a:t>
            </a:r>
            <a:r>
              <a:rPr lang="de-DE" sz="2400" dirty="0">
                <a:latin typeface="Helvetica" pitchFamily="2" charset="0"/>
              </a:rPr>
              <a:t> </a:t>
            </a:r>
            <a:r>
              <a:rPr lang="en-GB" sz="2400" dirty="0">
                <a:latin typeface="Helvetica" pitchFamily="2" charset="0"/>
                <a:ea typeface="Verdana" charset="0"/>
                <a:cs typeface="Verdana" charset="0"/>
              </a:rPr>
              <a:t>and set the rest to zero</a:t>
            </a:r>
          </a:p>
          <a:p>
            <a:r>
              <a:rPr lang="en-GB" sz="2400" dirty="0">
                <a:latin typeface="Helvetica" pitchFamily="2" charset="0"/>
                <a:ea typeface="Verdana" charset="0"/>
                <a:cs typeface="Verdana" charset="0"/>
              </a:rPr>
              <a:t>The dense word vector representations are the truncated </a:t>
            </a:r>
            <a:r>
              <a:rPr lang="en-GB" sz="2400" i="1" dirty="0">
                <a:latin typeface="Helvetica" pitchFamily="2" charset="0"/>
                <a:ea typeface="Verdana" charset="0"/>
                <a:cs typeface="Verdana" charset="0"/>
              </a:rPr>
              <a:t>U </a:t>
            </a:r>
            <a:r>
              <a:rPr lang="en-GB" sz="2400" dirty="0">
                <a:latin typeface="Helvetica" pitchFamily="2" charset="0"/>
                <a:ea typeface="Verdana" charset="0"/>
                <a:cs typeface="Verdana" charset="0"/>
              </a:rPr>
              <a:t>matrix</a:t>
            </a:r>
          </a:p>
        </p:txBody>
      </p:sp>
      <p:sp>
        <p:nvSpPr>
          <p:cNvPr id="5" name="Rechteck 4"/>
          <p:cNvSpPr/>
          <p:nvPr/>
        </p:nvSpPr>
        <p:spPr bwMode="auto">
          <a:xfrm>
            <a:off x="1721967" y="3487841"/>
            <a:ext cx="1440000" cy="25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|V|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770206" y="4623137"/>
            <a:ext cx="8691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words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874367" y="3163669"/>
            <a:ext cx="1138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contexts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3245967" y="4623137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Verdana" charset="0"/>
                <a:ea typeface="Verdana" charset="0"/>
                <a:cs typeface="Verdana" charset="0"/>
              </a:rPr>
              <a:t>=</a:t>
            </a:r>
            <a:endParaRPr lang="en-US" dirty="0"/>
          </a:p>
        </p:txBody>
      </p:sp>
      <p:sp>
        <p:nvSpPr>
          <p:cNvPr id="9" name="Rechteck 8"/>
          <p:cNvSpPr/>
          <p:nvPr/>
        </p:nvSpPr>
        <p:spPr bwMode="auto">
          <a:xfrm>
            <a:off x="3634767" y="3468469"/>
            <a:ext cx="1440000" cy="252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|V|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grpSp>
        <p:nvGrpSpPr>
          <p:cNvPr id="18" name="Gruppierung 17"/>
          <p:cNvGrpSpPr/>
          <p:nvPr/>
        </p:nvGrpSpPr>
        <p:grpSpPr>
          <a:xfrm>
            <a:off x="5150967" y="3468469"/>
            <a:ext cx="1440000" cy="1440000"/>
            <a:chOff x="5181600" y="2209800"/>
            <a:chExt cx="1440000" cy="1440000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5257800" y="2286000"/>
              <a:ext cx="1295400" cy="1295400"/>
            </a:xfrm>
            <a:prstGeom prst="line">
              <a:avLst/>
            </a:prstGeom>
            <a:ln w="12700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hteck 9"/>
            <p:cNvSpPr/>
            <p:nvPr/>
          </p:nvSpPr>
          <p:spPr bwMode="auto">
            <a:xfrm>
              <a:off x="5181600" y="2209800"/>
              <a:ext cx="1440000" cy="1440000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2000" i="1" dirty="0">
                  <a:latin typeface="Helvetica" pitchFamily="2" charset="0"/>
                  <a:ea typeface="Verdana" charset="0"/>
                  <a:cs typeface="Verdana" charset="0"/>
                </a:rPr>
                <a:t>|C|</a:t>
              </a:r>
              <a:r>
                <a:rPr lang="en-GB" sz="2000" dirty="0">
                  <a:latin typeface="Helvetica" pitchFamily="2" charset="0"/>
                  <a:ea typeface="Verdana" charset="0"/>
                  <a:cs typeface="Verdana" charset="0"/>
                </a:rPr>
                <a:t>✕</a:t>
              </a:r>
              <a:r>
                <a:rPr lang="en-GB" sz="2000" i="1" dirty="0">
                  <a:latin typeface="Helvetica" pitchFamily="2" charset="0"/>
                  <a:ea typeface="Verdana" charset="0"/>
                  <a:cs typeface="Verdana" charset="0"/>
                </a:rPr>
                <a:t>|C|</a:t>
              </a:r>
              <a:endParaRPr lang="en-US" sz="2000" dirty="0">
                <a:latin typeface="Helvetica" pitchFamily="2" charset="0"/>
              </a:endParaRPr>
            </a:p>
          </p:txBody>
        </p:sp>
      </p:grpSp>
      <p:sp>
        <p:nvSpPr>
          <p:cNvPr id="11" name="Rechteck 10"/>
          <p:cNvSpPr/>
          <p:nvPr/>
        </p:nvSpPr>
        <p:spPr bwMode="auto">
          <a:xfrm>
            <a:off x="6674967" y="3468469"/>
            <a:ext cx="1440000" cy="1440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r>
              <a:rPr lang="en-GB" sz="2000" dirty="0">
                <a:latin typeface="Helvetica" pitchFamily="2" charset="0"/>
                <a:ea typeface="Verdana" charset="0"/>
                <a:cs typeface="Verdana" charset="0"/>
              </a:rPr>
              <a:t>✕</a:t>
            </a:r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|C|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pitchFamily="2" charset="0"/>
            </a:endParaRPr>
          </a:p>
        </p:txBody>
      </p:sp>
      <p:sp>
        <p:nvSpPr>
          <p:cNvPr id="2" name="Rechteck 1"/>
          <p:cNvSpPr/>
          <p:nvPr/>
        </p:nvSpPr>
        <p:spPr bwMode="auto">
          <a:xfrm>
            <a:off x="5729400" y="3468469"/>
            <a:ext cx="900000" cy="1440000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hteck 16"/>
          <p:cNvSpPr/>
          <p:nvPr/>
        </p:nvSpPr>
        <p:spPr bwMode="auto">
          <a:xfrm>
            <a:off x="5166465" y="4004975"/>
            <a:ext cx="1440534" cy="900000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4172463" y="3464975"/>
            <a:ext cx="900000" cy="2523494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6683199" y="4004975"/>
            <a:ext cx="1440534" cy="900000"/>
          </a:xfrm>
          <a:prstGeom prst="rect">
            <a:avLst/>
          </a:prstGeom>
          <a:pattFill prst="wdDnDiag">
            <a:fgClr>
              <a:schemeClr val="accent2"/>
            </a:fgClr>
            <a:bgClr>
              <a:schemeClr val="bg1"/>
            </a:bgClr>
          </a:patt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3768185" y="3081207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i="1" dirty="0">
                <a:latin typeface="Helvetica" pitchFamily="2" charset="0"/>
                <a:ea typeface="Verdana" charset="0"/>
                <a:cs typeface="Verdana" charset="0"/>
              </a:rPr>
              <a:t>d</a:t>
            </a:r>
            <a:endParaRPr lang="en-US" sz="2000" i="1" dirty="0">
              <a:latin typeface="Helvetica" pitchFamily="2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5258601" y="30480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i="1">
                <a:latin typeface="Helvetica" pitchFamily="2" charset="0"/>
                <a:ea typeface="Verdana" charset="0"/>
                <a:cs typeface="Verdana" charset="0"/>
              </a:rPr>
              <a:t>d</a:t>
            </a:r>
            <a:endParaRPr lang="en-US" sz="2000" i="1" dirty="0">
              <a:latin typeface="Helvetica" pitchFamily="2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8206265" y="3505200"/>
            <a:ext cx="3273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i="1">
                <a:latin typeface="Helvetica" pitchFamily="2" charset="0"/>
                <a:ea typeface="Verdana" charset="0"/>
                <a:cs typeface="Verdana" charset="0"/>
              </a:rPr>
              <a:t>d</a:t>
            </a:r>
            <a:endParaRPr lang="en-US" sz="2000" i="1" dirty="0">
              <a:latin typeface="Helvetica" pitchFamily="2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3505200" y="6059269"/>
            <a:ext cx="17263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Word vectors (</a:t>
            </a:r>
            <a:r>
              <a:rPr lang="en-GB" sz="1400" i="1" dirty="0">
                <a:latin typeface="Verdana" charset="0"/>
                <a:ea typeface="Verdana" charset="0"/>
                <a:cs typeface="Verdana" charset="0"/>
              </a:rPr>
              <a:t>U</a:t>
            </a:r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)</a:t>
            </a:r>
          </a:p>
        </p:txBody>
      </p:sp>
      <p:sp>
        <p:nvSpPr>
          <p:cNvPr id="25" name="Rechteck 24"/>
          <p:cNvSpPr/>
          <p:nvPr/>
        </p:nvSpPr>
        <p:spPr>
          <a:xfrm>
            <a:off x="5074767" y="4988375"/>
            <a:ext cx="15903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Eigenvalues (</a:t>
            </a:r>
            <a:r>
              <a:rPr lang="de-DE" sz="1400" dirty="0" err="1"/>
              <a:t>Σ</a:t>
            </a:r>
            <a:r>
              <a:rPr lang="en-GB" sz="1400" dirty="0">
                <a:latin typeface="Verdana" charset="0"/>
                <a:ea typeface="Verdana" charset="0"/>
                <a:cs typeface="Verdana" charset="0"/>
              </a:rPr>
              <a:t>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6590967" y="4988375"/>
                <a:ext cx="204325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400" dirty="0">
                    <a:latin typeface="Verdana" charset="0"/>
                    <a:ea typeface="Verdana" charset="0"/>
                    <a:cs typeface="Verdana" charset="0"/>
                  </a:rPr>
                  <a:t>Context vectors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>
                            <a:latin typeface="Cambria Math" panose="02040503050406030204" pitchFamily="18" charset="0"/>
                            <a:ea typeface="Verdana" charset="0"/>
                            <a:cs typeface="Verdana" charset="0"/>
                          </a:rPr>
                        </m:ctrlPr>
                      </m:sSupPr>
                      <m:e>
                        <m:r>
                          <a:rPr lang="de-AT" sz="14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𝑉</m:t>
                        </m:r>
                      </m:e>
                      <m:sup>
                        <m:r>
                          <a:rPr lang="de-AT" sz="1400" i="1">
                            <a:latin typeface="Cambria Math" charset="0"/>
                            <a:ea typeface="Verdana" charset="0"/>
                            <a:cs typeface="Verdana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sz="1400" dirty="0">
                    <a:latin typeface="Verdana" charset="0"/>
                    <a:ea typeface="Verdana" charset="0"/>
                    <a:cs typeface="Verdana" charset="0"/>
                  </a:rPr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0967" y="4988375"/>
                <a:ext cx="204325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896" t="-392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el 2">
            <a:extLst>
              <a:ext uri="{FF2B5EF4-FFF2-40B4-BE49-F238E27FC236}">
                <a16:creationId xmlns:a16="http://schemas.microsoft.com/office/drawing/2014/main" id="{A6533B8D-ACE6-A243-88A5-E332A6C3B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85" y="241300"/>
            <a:ext cx="8775915" cy="576263"/>
          </a:xfrm>
        </p:spPr>
        <p:txBody>
          <a:bodyPr/>
          <a:lstStyle/>
          <a:p>
            <a:pPr algn="ctr"/>
            <a:r>
              <a:rPr lang="en-GB" sz="3200" b="1" dirty="0">
                <a:latin typeface="Helvetica" pitchFamily="2" charset="0"/>
                <a:cs typeface="+mn-cs"/>
              </a:rPr>
              <a:t>Dense Vectors with SVD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7DEEA2-620B-CE41-ADF8-18AF865EB9F7}"/>
              </a:ext>
            </a:extLst>
          </p:cNvPr>
          <p:cNvSpPr/>
          <p:nvPr/>
        </p:nvSpPr>
        <p:spPr>
          <a:xfrm>
            <a:off x="3505200" y="3048000"/>
            <a:ext cx="787831" cy="3430292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23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81000" y="1233988"/>
            <a:ext cx="8534400" cy="4971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Window size of 2 </a:t>
            </a:r>
          </a:p>
          <a:p>
            <a:endParaRPr lang="en-GB" sz="24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7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2" y="1404836"/>
            <a:ext cx="8464259" cy="5053717"/>
          </a:xfrm>
          <a:prstGeom prst="rect">
            <a:avLst/>
          </a:prstGeom>
        </p:spPr>
      </p:pic>
      <p:sp>
        <p:nvSpPr>
          <p:cNvPr id="28" name="Textfeld 27"/>
          <p:cNvSpPr txBox="1"/>
          <p:nvPr/>
        </p:nvSpPr>
        <p:spPr>
          <a:xfrm>
            <a:off x="152400" y="6383179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http://mccormickml.com/2016/04/19/word2vec-tutorial-the-skip-gram-model/</a:t>
            </a:r>
            <a:endParaRPr lang="de-AT" sz="1000" dirty="0"/>
          </a:p>
        </p:txBody>
      </p:sp>
      <p:sp>
        <p:nvSpPr>
          <p:cNvPr id="8" name="Rechteck 7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word2vec </a:t>
            </a:r>
            <a:r>
              <a:rPr kumimoji="0" lang="en-US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SkipGram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0DDF5A-E4F5-DC42-8206-8C9041C38192}"/>
              </a:ext>
            </a:extLst>
          </p:cNvPr>
          <p:cNvSpPr/>
          <p:nvPr/>
        </p:nvSpPr>
        <p:spPr>
          <a:xfrm>
            <a:off x="3307929" y="765495"/>
            <a:ext cx="248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Helvetica" pitchFamily="2" charset="0"/>
              </a:rPr>
              <a:t>Training Data</a:t>
            </a:r>
            <a:endParaRPr lang="en-US" sz="28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0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Bild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89" y="2773387"/>
            <a:ext cx="6870700" cy="287020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909216" y="6492425"/>
            <a:ext cx="23959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>
                <a:hlinkClick r:id="rId4"/>
              </a:rPr>
              <a:t>https://web.stanford.edu/~jurafsky/slp3/</a:t>
            </a:r>
            <a:r>
              <a:rPr lang="de-AT" sz="1000" dirty="0"/>
              <a:t> </a:t>
            </a:r>
            <a:endParaRPr lang="de-AT" dirty="0"/>
          </a:p>
        </p:txBody>
      </p:sp>
      <p:sp>
        <p:nvSpPr>
          <p:cNvPr id="12" name="Textfeld 11"/>
          <p:cNvSpPr txBox="1"/>
          <p:nvPr/>
        </p:nvSpPr>
        <p:spPr>
          <a:xfrm>
            <a:off x="7026874" y="5665066"/>
            <a:ext cx="1185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err="1">
                <a:latin typeface="Helvetica" charset="0"/>
                <a:ea typeface="Helvetica" charset="0"/>
                <a:cs typeface="Helvetica" charset="0"/>
              </a:rPr>
              <a:t>Softmax</a:t>
            </a:r>
            <a:endParaRPr lang="en-GB" sz="16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Basic Neural Architecture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6396018" y="2360646"/>
            <a:ext cx="1965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Context: </a:t>
            </a:r>
            <a:r>
              <a:rPr lang="en-GB" sz="2000" b="1" i="1" dirty="0">
                <a:latin typeface="Helvetica" charset="0"/>
                <a:ea typeface="Helvetica" charset="0"/>
                <a:cs typeface="Helvetica" charset="0"/>
              </a:rPr>
              <a:t>quick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096790" y="1073757"/>
            <a:ext cx="21884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GB" i="1" dirty="0">
                <a:latin typeface="Helvetica" charset="0"/>
                <a:ea typeface="Helvetica" charset="0"/>
                <a:cs typeface="Helvetica" charset="0"/>
              </a:rPr>
              <a:t>fox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GB" i="1" dirty="0">
                <a:latin typeface="Helvetica" charset="0"/>
                <a:ea typeface="Helvetica" charset="0"/>
                <a:cs typeface="Helvetica" charset="0"/>
              </a:rPr>
              <a:t>quick</a:t>
            </a:r>
            <a:r>
              <a:rPr lang="en-GB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3399758" y="2333846"/>
            <a:ext cx="15824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Embedding</a:t>
            </a:r>
          </a:p>
        </p:txBody>
      </p:sp>
      <p:sp>
        <p:nvSpPr>
          <p:cNvPr id="16" name="Rechteck 15"/>
          <p:cNvSpPr/>
          <p:nvPr/>
        </p:nvSpPr>
        <p:spPr>
          <a:xfrm>
            <a:off x="408507" y="2281814"/>
            <a:ext cx="13805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Word: </a:t>
            </a:r>
            <a:r>
              <a:rPr lang="en-GB" sz="2000" b="1" i="1" dirty="0">
                <a:latin typeface="Helvetica" charset="0"/>
                <a:ea typeface="Helvetica" charset="0"/>
                <a:cs typeface="Helvetica" charset="0"/>
              </a:rPr>
              <a:t>fox</a:t>
            </a:r>
            <a:endParaRPr lang="en-US" sz="20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Pfeil nach rechts 7"/>
          <p:cNvSpPr/>
          <p:nvPr/>
        </p:nvSpPr>
        <p:spPr>
          <a:xfrm>
            <a:off x="1983519" y="1977347"/>
            <a:ext cx="1329307" cy="672521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Calibri"/>
              </a:rPr>
              <a:t>Encoding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Calibri"/>
            </a:endParaRPr>
          </a:p>
        </p:txBody>
      </p:sp>
      <p:sp>
        <p:nvSpPr>
          <p:cNvPr id="18" name="Pfeil nach rechts 17"/>
          <p:cNvSpPr/>
          <p:nvPr/>
        </p:nvSpPr>
        <p:spPr>
          <a:xfrm>
            <a:off x="5178752" y="1942428"/>
            <a:ext cx="1329307" cy="672521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charset="0"/>
                <a:ea typeface="Helvetica" charset="0"/>
                <a:cs typeface="Helvetica" charset="0"/>
                <a:sym typeface="Calibri"/>
              </a:rPr>
              <a:t>Decoding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Calibri"/>
            </a:endParaRPr>
          </a:p>
        </p:txBody>
      </p:sp>
      <p:pic>
        <p:nvPicPr>
          <p:cNvPr id="21" name="Bild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145" y="2694525"/>
            <a:ext cx="685800" cy="2451100"/>
          </a:xfrm>
          <a:prstGeom prst="rect">
            <a:avLst/>
          </a:prstGeom>
        </p:spPr>
      </p:pic>
      <p:pic>
        <p:nvPicPr>
          <p:cNvPr id="22" name="Bild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252" y="2807205"/>
            <a:ext cx="1244600" cy="2425700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309893" y="5313279"/>
            <a:ext cx="19362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Helvetica" charset="0"/>
                <a:ea typeface="Helvetica" charset="0"/>
                <a:cs typeface="Helvetica" charset="0"/>
              </a:rPr>
              <a:t>Linear activation</a:t>
            </a:r>
          </a:p>
        </p:txBody>
      </p:sp>
      <p:grpSp>
        <p:nvGrpSpPr>
          <p:cNvPr id="30" name="Gruppierung 29"/>
          <p:cNvGrpSpPr/>
          <p:nvPr/>
        </p:nvGrpSpPr>
        <p:grpSpPr>
          <a:xfrm>
            <a:off x="1437255" y="4521154"/>
            <a:ext cx="2265315" cy="1665699"/>
            <a:chOff x="1437255" y="4671054"/>
            <a:chExt cx="2265315" cy="1665699"/>
          </a:xfrm>
        </p:grpSpPr>
        <p:sp>
          <p:nvSpPr>
            <p:cNvPr id="23" name="Rechteck 22"/>
            <p:cNvSpPr/>
            <p:nvPr/>
          </p:nvSpPr>
          <p:spPr>
            <a:xfrm>
              <a:off x="1437255" y="5936643"/>
              <a:ext cx="2265315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Word </a:t>
              </a:r>
              <a:r>
                <a:rPr lang="en-GB" sz="2000" dirty="0">
                  <a:latin typeface="Helvetica" charset="0"/>
                  <a:ea typeface="Helvetica" charset="0"/>
                  <a:cs typeface="Helvetica" charset="0"/>
                </a:rPr>
                <a:t>vectors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5" name="Gerade Verbindung mit Pfeil 24"/>
            <p:cNvCxnSpPr/>
            <p:nvPr/>
          </p:nvCxnSpPr>
          <p:spPr>
            <a:xfrm flipH="1" flipV="1">
              <a:off x="2488368" y="4671054"/>
              <a:ext cx="44969" cy="1162547"/>
            </a:xfrm>
            <a:prstGeom prst="straightConnector1">
              <a:avLst/>
            </a:prstGeom>
            <a:noFill/>
            <a:ln w="889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31" name="Gruppierung 30"/>
          <p:cNvGrpSpPr/>
          <p:nvPr/>
        </p:nvGrpSpPr>
        <p:grpSpPr>
          <a:xfrm>
            <a:off x="4612351" y="4421060"/>
            <a:ext cx="2492268" cy="1680689"/>
            <a:chOff x="4612351" y="4675890"/>
            <a:chExt cx="2492268" cy="1680689"/>
          </a:xfrm>
        </p:grpSpPr>
        <p:sp>
          <p:nvSpPr>
            <p:cNvPr id="28" name="Rechteck 27"/>
            <p:cNvSpPr/>
            <p:nvPr/>
          </p:nvSpPr>
          <p:spPr>
            <a:xfrm>
              <a:off x="4612351" y="5956469"/>
              <a:ext cx="2492268" cy="4001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GB" sz="2000" b="1" dirty="0">
                  <a:latin typeface="Helvetica" charset="0"/>
                  <a:ea typeface="Helvetica" charset="0"/>
                  <a:cs typeface="Helvetica" charset="0"/>
                </a:rPr>
                <a:t>Context </a:t>
              </a:r>
              <a:r>
                <a:rPr lang="en-GB" sz="2000" dirty="0">
                  <a:latin typeface="Helvetica" charset="0"/>
                  <a:ea typeface="Helvetica" charset="0"/>
                  <a:cs typeface="Helvetica" charset="0"/>
                </a:rPr>
                <a:t>vectors</a:t>
              </a:r>
              <a:endParaRPr lang="en-US" sz="20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cxnSp>
          <p:nvCxnSpPr>
            <p:cNvPr id="29" name="Gerade Verbindung mit Pfeil 28"/>
            <p:cNvCxnSpPr/>
            <p:nvPr/>
          </p:nvCxnSpPr>
          <p:spPr>
            <a:xfrm flipH="1" flipV="1">
              <a:off x="5948579" y="4675890"/>
              <a:ext cx="44969" cy="1162547"/>
            </a:xfrm>
            <a:prstGeom prst="straightConnector1">
              <a:avLst/>
            </a:prstGeom>
            <a:noFill/>
            <a:ln w="88900" cap="flat">
              <a:solidFill>
                <a:schemeClr val="accent1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3" name="Rechteck 32"/>
          <p:cNvSpPr/>
          <p:nvPr/>
        </p:nvSpPr>
        <p:spPr>
          <a:xfrm>
            <a:off x="356658" y="1836617"/>
            <a:ext cx="14654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Input Layer</a:t>
            </a:r>
            <a:endParaRPr lang="en-GB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Rechteck 33"/>
          <p:cNvSpPr/>
          <p:nvPr/>
        </p:nvSpPr>
        <p:spPr>
          <a:xfrm>
            <a:off x="3309893" y="1883930"/>
            <a:ext cx="1710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Hidden Layer</a:t>
            </a:r>
          </a:p>
        </p:txBody>
      </p:sp>
      <p:sp>
        <p:nvSpPr>
          <p:cNvPr id="35" name="Rechteck 34"/>
          <p:cNvSpPr/>
          <p:nvPr/>
        </p:nvSpPr>
        <p:spPr>
          <a:xfrm>
            <a:off x="6568314" y="1902484"/>
            <a:ext cx="16642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Output Layer</a:t>
            </a:r>
            <a:endParaRPr lang="en-GB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7420131" y="3612630"/>
            <a:ext cx="1561031" cy="569626"/>
          </a:xfrm>
          <a:prstGeom prst="ellipse">
            <a:avLst/>
          </a:prstGeom>
          <a:solidFill>
            <a:srgbClr val="FFFFFF">
              <a:alpha val="0"/>
            </a:srgbClr>
          </a:solidFill>
          <a:ln w="53975" cap="flat">
            <a:solidFill>
              <a:schemeClr val="accent1"/>
            </a:solidFill>
            <a:prstDash val="sys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0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" grpId="0"/>
      <p:bldP spid="16" grpId="0"/>
      <p:bldP spid="8" grpId="0" animBg="1"/>
      <p:bldP spid="18" grpId="0" animBg="1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The logits of output layer are normalized by </a:t>
                </a:r>
                <a:r>
                  <a:rPr lang="en-US" sz="2400" i="1" dirty="0" err="1">
                    <a:latin typeface="Helvetica" charset="0"/>
                    <a:ea typeface="Helvetica" charset="0"/>
                    <a:cs typeface="Helvetica" charset="0"/>
                  </a:rPr>
                  <a:t>softmax</a:t>
                </a:r>
                <a:endParaRPr lang="en-US" sz="2400" i="1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de-AT" sz="2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800" i="1">
                          <a:latin typeface="Cambria Math" charset="0"/>
                        </a:rPr>
                        <m:t>𝑝</m:t>
                      </m:r>
                      <m:r>
                        <a:rPr lang="de-AT" sz="2800" i="1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AT" sz="2800" b="0" i="0" smtClean="0">
                          <a:latin typeface="Cambria Math" charset="0"/>
                        </a:rPr>
                        <m:t>quick</m:t>
                      </m:r>
                      <m:r>
                        <a:rPr lang="de-AT" sz="2800" i="1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AT" sz="2800">
                          <a:latin typeface="Cambria Math" charset="0"/>
                        </a:rPr>
                        <m:t>fox</m:t>
                      </m:r>
                      <m:r>
                        <a:rPr lang="de-AT" sz="2800" i="1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l-G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>
                                      <a:latin typeface="Cambria Math" charset="0"/>
                                    </a:rPr>
                                    <m:t>fox</m:t>
                                  </m:r>
                                </m:sub>
                              </m:sSub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sz="28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AT" sz="2800" b="0" i="0" smtClean="0">
                                      <a:latin typeface="Cambria Math" charset="0"/>
                                    </a:rPr>
                                    <m:t>quick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de-AT" sz="2800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de-AT" sz="28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de-AT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l-GR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>
                                          <a:latin typeface="Cambria Math" charset="0"/>
                                        </a:rPr>
                                        <m:t>fox</m:t>
                                      </m:r>
                                    </m:sub>
                                  </m:sSub>
                                  <m:r>
                                    <a:rPr lang="de-AT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sz="2800" i="1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de-AT" sz="2800" b="0" i="0" smtClean="0">
                                          <a:latin typeface="Cambria Math" charset="0"/>
                                        </a:rPr>
                                        <m:t>l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Cross entropy cost function on training data</a:t>
                </a:r>
                <a:endParaRPr lang="en-US" sz="2800" b="0" i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8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i="0" smtClean="0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i="1">
                                  <a:latin typeface="Cambria Math" charset="0"/>
                                  <a:ea typeface="Helvetica" charset="0"/>
                                  <a:cs typeface="Helvetica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de-AT" sz="280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:endParaRPr lang="en-US" sz="16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1274164"/>
                <a:ext cx="8763000" cy="4980481"/>
              </a:xfrm>
              <a:blipFill>
                <a:blip r:embed="rId3"/>
                <a:stretch>
                  <a:fillRect l="-1594" t="-763" b="-24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5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Common Optimization Approach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462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084163" y="24280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20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219106" y="125669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630993" y="32051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72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Dreieck 30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Dreieck 31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Dreieck 32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83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007" y="2127938"/>
            <a:ext cx="1649307" cy="28804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" name="Group 185"/>
          <p:cNvGrpSpPr/>
          <p:nvPr/>
        </p:nvGrpSpPr>
        <p:grpSpPr>
          <a:xfrm>
            <a:off x="1819484" y="3031244"/>
            <a:ext cx="2677824" cy="1991489"/>
            <a:chOff x="-53881" y="0"/>
            <a:chExt cx="2677822" cy="1991488"/>
          </a:xfrm>
        </p:grpSpPr>
        <p:pic>
          <p:nvPicPr>
            <p:cNvPr id="15" name="Bild 14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3882" y="228276"/>
              <a:ext cx="781120" cy="803938"/>
            </a:xfrm>
            <a:prstGeom prst="rect">
              <a:avLst/>
            </a:prstGeom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</p:pic>
        <p:pic>
          <p:nvPicPr>
            <p:cNvPr id="16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rcRect/>
            <a:stretch>
              <a:fillRect/>
            </a:stretch>
          </p:blipFill>
          <p:spPr>
            <a:xfrm>
              <a:off x="817561" y="0"/>
              <a:ext cx="1310623" cy="1310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" name="Shape 184"/>
            <p:cNvSpPr/>
            <p:nvPr/>
          </p:nvSpPr>
          <p:spPr>
            <a:xfrm>
              <a:off x="409294" y="1342448"/>
              <a:ext cx="2214648" cy="64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spcBef>
                  <a:spcPts val="0"/>
                </a:spcBef>
                <a:defRPr sz="2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dirty="0">
                  <a:latin typeface="+mn-lt"/>
                </a:rPr>
                <a:t>Word Embedding Black-box</a:t>
              </a:r>
            </a:p>
          </p:txBody>
        </p:sp>
      </p:grpSp>
      <p:pic>
        <p:nvPicPr>
          <p:cNvPr id="20" name="Bild 19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5239" y="3272219"/>
            <a:ext cx="781120" cy="803939"/>
          </a:xfrm>
          <a:prstGeom prst="rect">
            <a:avLst/>
          </a:prstGeom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854200"/>
            <a:ext cx="4178300" cy="3251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438400"/>
                <a:ext cx="36484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8475" r="-508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/>
              <p:cNvSpPr txBox="1"/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feld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892623"/>
                <a:ext cx="37080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8333" r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/>
              <p:cNvSpPr txBox="1"/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AT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de-AT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Textfeld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645223"/>
                <a:ext cx="379078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806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/>
              <p:cNvSpPr/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sz="2000" b="1" i="1" smtClean="0">
                          <a:latin typeface="Cambria Math" charset="0"/>
                        </a:rPr>
                        <m:t>𝒅</m:t>
                      </m:r>
                    </m:oMath>
                  </m:oMathPara>
                </a14:m>
                <a:endParaRPr lang="en-GB" sz="2000" kern="0" dirty="0">
                  <a:latin typeface="Verdana" charset="0"/>
                  <a:ea typeface="Verdana" charset="0"/>
                  <a:cs typeface="Verdana" charset="0"/>
                </a:endParaRPr>
              </a:p>
            </p:txBody>
          </p:sp>
        </mc:Choice>
        <mc:Fallback xmlns="">
          <p:sp>
            <p:nvSpPr>
              <p:cNvPr id="26" name="Rechteck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2133600"/>
                <a:ext cx="287144" cy="400110"/>
              </a:xfrm>
              <a:prstGeom prst="rect">
                <a:avLst/>
              </a:prstGeom>
              <a:blipFill rotWithShape="0">
                <a:blip r:embed="rId10"/>
                <a:stretch>
                  <a:fillRect l="-2128" r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/>
          <p:cNvCxnSpPr>
            <a:stCxn id="26" idx="3"/>
          </p:cNvCxnSpPr>
          <p:nvPr/>
        </p:nvCxnSpPr>
        <p:spPr bwMode="auto">
          <a:xfrm>
            <a:off x="7830944" y="2333655"/>
            <a:ext cx="11606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Gerade Verbindung mit Pfeil 27"/>
          <p:cNvCxnSpPr>
            <a:stCxn id="26" idx="1"/>
          </p:cNvCxnSpPr>
          <p:nvPr/>
        </p:nvCxnSpPr>
        <p:spPr bwMode="auto">
          <a:xfrm flipH="1">
            <a:off x="6510670" y="2333655"/>
            <a:ext cx="103313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8" name="Rechteck 17"/>
          <p:cNvSpPr/>
          <p:nvPr/>
        </p:nvSpPr>
        <p:spPr>
          <a:xfrm>
            <a:off x="129629" y="32034"/>
            <a:ext cx="8851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 Embedding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3297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943068" y="4196826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916615"/>
            <a:ext cx="1107715" cy="2738644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Gerade Verbindung mit Pfeil 31"/>
          <p:cNvCxnSpPr/>
          <p:nvPr/>
        </p:nvCxnSpPr>
        <p:spPr>
          <a:xfrm flipH="1" flipV="1">
            <a:off x="5455785" y="592110"/>
            <a:ext cx="2355971" cy="133284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dash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Dreieck 34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reieck 35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Dreieck 36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Dreieck 40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Dreieck 41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8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64714" y="35356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235942" y="292676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598858" y="343259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81337" y="30520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866803" y="77917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87248" y="62490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69108" y="3574998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011087" y="2937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635177" y="254614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4219106" y="1256693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5630993" y="32051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7542551" y="201336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8088444" y="191577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815498" y="25327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reieck 29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sp>
        <p:nvSpPr>
          <p:cNvPr id="32" name="Dreieck 31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77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3762531" y="388004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Rechteck 32"/>
          <p:cNvSpPr/>
          <p:nvPr/>
        </p:nvSpPr>
        <p:spPr>
          <a:xfrm>
            <a:off x="29980" y="3985040"/>
            <a:ext cx="32453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b="1" dirty="0">
                <a:latin typeface="Helvetica" charset="0"/>
                <a:ea typeface="Helvetica" charset="0"/>
                <a:cs typeface="Helvetica" charset="0"/>
              </a:rPr>
              <a:t>Question</a:t>
            </a:r>
          </a:p>
          <a:p>
            <a:pPr algn="ctr">
              <a:spcBef>
                <a:spcPts val="0"/>
              </a:spcBef>
            </a:pPr>
            <a:r>
              <a:rPr lang="en-GB" sz="2000" i="1" u="sng" dirty="0">
                <a:latin typeface="Helvetica" charset="0"/>
                <a:ea typeface="Helvetica" charset="0"/>
                <a:cs typeface="Helvetica" charset="0"/>
              </a:rPr>
              <a:t>How Long Should be the size of the Arrow??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5" name="Rechteck 34"/>
          <p:cNvSpPr/>
          <p:nvPr/>
        </p:nvSpPr>
        <p:spPr>
          <a:xfrm>
            <a:off x="-21551" y="3578529"/>
            <a:ext cx="33534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Corpus: (Heineken, drink)</a:t>
            </a:r>
          </a:p>
        </p:txBody>
      </p:sp>
      <p:cxnSp>
        <p:nvCxnSpPr>
          <p:cNvPr id="36" name="Gerade Verbindung mit Pfeil 35"/>
          <p:cNvCxnSpPr/>
          <p:nvPr/>
        </p:nvCxnSpPr>
        <p:spPr>
          <a:xfrm flipV="1">
            <a:off x="3899940" y="2852660"/>
            <a:ext cx="403488" cy="89503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3554228" y="3147934"/>
            <a:ext cx="223290" cy="42075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hteck 40"/>
          <p:cNvSpPr/>
          <p:nvPr/>
        </p:nvSpPr>
        <p:spPr>
          <a:xfrm>
            <a:off x="3618565" y="2603871"/>
            <a:ext cx="662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800" b="1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sz="28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5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156151" y="991892"/>
                <a:ext cx="8763000" cy="574987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>
                    <a:latin typeface="Helvetica" pitchFamily="2" charset="0"/>
                    <a:ea typeface="Helvetica" charset="0"/>
                    <a:cs typeface="Helvetica" charset="0"/>
                  </a:rPr>
                  <a:t>Common Approach: Normalize with </a:t>
                </a:r>
                <a:r>
                  <a:rPr lang="en-US" sz="2200" i="1" dirty="0" err="1">
                    <a:latin typeface="Helvetica" pitchFamily="2" charset="0"/>
                    <a:ea typeface="Helvetica" charset="0"/>
                    <a:cs typeface="Helvetica" charset="0"/>
                  </a:rPr>
                  <a:t>softmax</a:t>
                </a:r>
                <a:r>
                  <a:rPr lang="en-US" sz="2200" i="1" dirty="0">
                    <a:latin typeface="Helvetica" pitchFamily="2" charset="0"/>
                    <a:ea typeface="Helvetica" charset="0"/>
                    <a:cs typeface="Helvetica" charset="0"/>
                  </a:rPr>
                  <a:t> </a:t>
                </a:r>
                <a:r>
                  <a:rPr lang="en-US" sz="2200" dirty="0">
                    <a:latin typeface="Helvetica" pitchFamily="2" charset="0"/>
                    <a:ea typeface="Helvetica" charset="0"/>
                    <a:cs typeface="Helvetica" charset="0"/>
                  </a:rPr>
                  <a:t>(too expensive)</a:t>
                </a:r>
                <a:endParaRPr lang="en-US" sz="2200" i="1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r>
                        <a:rPr lang="en-US" sz="220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200" i="1" smtClean="0">
                          <a:latin typeface="Cambria Math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w</m:t>
                      </m:r>
                      <m:r>
                        <a:rPr lang="en-US" sz="220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sub>
                              </m:sSub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2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acc>
                                <m:accPr>
                                  <m:chr m:val="́"/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⊂</m:t>
                              </m:r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mtClean="0">
                                          <a:latin typeface="Cambria Math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00" b="0" i="0" smtClean="0">
                                          <a:latin typeface="Cambria Math" panose="02040503050406030204" pitchFamily="18" charset="0"/>
                                        </a:rPr>
                                        <m:t>w</m:t>
                                      </m:r>
                                    </m:sub>
                                  </m:sSub>
                                  <m:r>
                                    <a:rPr lang="en-US" sz="220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2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 smtClean="0">
                                          <a:latin typeface="Cambria Math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́"/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200" dirty="0">
                  <a:latin typeface="Helvetica" pitchFamily="2" charset="0"/>
                </a:endParaRPr>
              </a:p>
              <a:p>
                <a:pPr marL="0" indent="0">
                  <a:buNone/>
                </a:pPr>
                <a:endParaRPr lang="en-US" sz="2200" dirty="0">
                  <a:solidFill>
                    <a:srgbClr val="FF0000"/>
                  </a:solidFill>
                  <a:latin typeface="Helvetica" pitchFamily="2" charset="0"/>
                </a:endParaRPr>
              </a:p>
              <a:p>
                <a:r>
                  <a:rPr lang="en-US" sz="2200" dirty="0">
                    <a:solidFill>
                      <a:srgbClr val="FF0000"/>
                    </a:solidFill>
                    <a:latin typeface="Helvetica" pitchFamily="2" charset="0"/>
                  </a:rPr>
                  <a:t>Noisy Contrastive Estimation (NCE)</a:t>
                </a:r>
                <a:endParaRPr lang="en-US" sz="2200" dirty="0">
                  <a:latin typeface="Helvetica" pitchFamily="2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itchFamily="2" charset="0"/>
                  </a:rPr>
                  <a:t>introduces a binary variable </a:t>
                </a:r>
                <a:r>
                  <a:rPr lang="en-US" sz="2200" i="1" dirty="0">
                    <a:latin typeface="Helvetica" pitchFamily="2" charset="0"/>
                  </a:rPr>
                  <a:t>y, </a:t>
                </a:r>
                <a:r>
                  <a:rPr lang="en-US" sz="2200" dirty="0">
                    <a:latin typeface="Helvetica" pitchFamily="2" charset="0"/>
                  </a:rPr>
                  <a:t>measuring how </a:t>
                </a:r>
                <a:r>
                  <a:rPr lang="en-US" sz="2200" dirty="0">
                    <a:solidFill>
                      <a:srgbClr val="FF0000"/>
                    </a:solidFill>
                    <a:latin typeface="Helvetica" pitchFamily="2" charset="0"/>
                  </a:rPr>
                  <a:t>genuine </a:t>
                </a:r>
                <a:r>
                  <a:rPr lang="en-US" sz="2200" dirty="0">
                    <a:latin typeface="Helvetica" pitchFamily="2" charset="0"/>
                  </a:rPr>
                  <a:t>the probability of co-occurrence of </a:t>
                </a:r>
                <a:r>
                  <a:rPr lang="en-US" sz="2200" i="1" dirty="0">
                    <a:latin typeface="Helvetica" pitchFamily="2" charset="0"/>
                  </a:rPr>
                  <a:t>w</a:t>
                </a:r>
                <a:r>
                  <a:rPr lang="en-US" sz="2200" dirty="0">
                    <a:latin typeface="Helvetica" pitchFamily="2" charset="0"/>
                  </a:rPr>
                  <a:t> and </a:t>
                </a:r>
                <a:r>
                  <a:rPr lang="en-US" sz="2200" i="1" dirty="0">
                    <a:latin typeface="Helvetica" pitchFamily="2" charset="0"/>
                  </a:rPr>
                  <a:t>c</a:t>
                </a:r>
                <a:r>
                  <a:rPr lang="en-US" sz="2200" dirty="0">
                    <a:latin typeface="Helvetica" pitchFamily="2" charset="0"/>
                  </a:rPr>
                  <a:t> is: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2200" i="1" smtClean="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sz="2200" i="1" smtClean="0">
                            <a:latin typeface="Cambria Math" charset="0"/>
                          </a:rPr>
                          <m:t>=1</m:t>
                        </m:r>
                      </m:e>
                      <m:e>
                        <m:r>
                          <a:rPr lang="en-US" sz="2200" i="1" smtClean="0">
                            <a:latin typeface="Cambria Math" charset="0"/>
                          </a:rPr>
                          <m:t>𝑤</m:t>
                        </m:r>
                        <m:r>
                          <a:rPr lang="en-US" sz="220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200" i="1" smtClean="0">
                            <a:latin typeface="Cambria Math" charset="0"/>
                          </a:rPr>
                          <m:t>𝑐</m:t>
                        </m:r>
                      </m:e>
                    </m:d>
                  </m:oMath>
                </a14:m>
                <a:endParaRPr lang="en-US" sz="2200" dirty="0">
                  <a:solidFill>
                    <a:srgbClr val="FF0000"/>
                  </a:solidFill>
                  <a:latin typeface="Helvetica" pitchFamily="2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itchFamily="2" charset="0"/>
                  </a:rPr>
                  <a:t>an unbiased estimation of </a:t>
                </a:r>
                <a:r>
                  <a:rPr lang="en-US" sz="2200" dirty="0" err="1">
                    <a:latin typeface="Helvetica" pitchFamily="2" charset="0"/>
                  </a:rPr>
                  <a:t>softmax</a:t>
                </a:r>
                <a:endParaRPr lang="en-US" sz="2200" dirty="0">
                  <a:solidFill>
                    <a:srgbClr val="FF0000"/>
                  </a:solidFill>
                  <a:latin typeface="Helvetica" pitchFamily="2" charset="0"/>
                </a:endParaRPr>
              </a:p>
              <a:p>
                <a:endParaRPr lang="en-US" sz="2200" dirty="0">
                  <a:latin typeface="Helvetica" pitchFamily="2" charset="0"/>
                </a:endParaRPr>
              </a:p>
              <a:p>
                <a:r>
                  <a:rPr lang="en-US" sz="2200" dirty="0">
                    <a:solidFill>
                      <a:srgbClr val="FF0000"/>
                    </a:solidFill>
                    <a:latin typeface="Helvetica" pitchFamily="2" charset="0"/>
                  </a:rPr>
                  <a:t>Negative Sampling (NS)</a:t>
                </a:r>
                <a:endParaRPr lang="en-US" sz="2200" dirty="0">
                  <a:latin typeface="Helvetica" pitchFamily="2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itchFamily="2" charset="0"/>
                  </a:rPr>
                  <a:t>simplifies NCE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200" dirty="0">
                    <a:latin typeface="Helvetica" pitchFamily="2" charset="0"/>
                  </a:rPr>
                  <a:t>estimates the probability using </a:t>
                </a:r>
                <a:r>
                  <a:rPr lang="en-US" sz="2200" dirty="0">
                    <a:solidFill>
                      <a:srgbClr val="FF0000"/>
                    </a:solidFill>
                    <a:latin typeface="Helvetica" pitchFamily="2" charset="0"/>
                  </a:rPr>
                  <a:t>sigmoid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200" i="1" smtClean="0">
                              <a:latin typeface="Cambria Math" charset="0"/>
                            </a:rPr>
                            <m:t>=1</m:t>
                          </m:r>
                        </m:e>
                        <m:e>
                          <m:r>
                            <a:rPr lang="en-US" sz="2200" i="1" smtClean="0">
                              <a:latin typeface="Cambria Math" charset="0"/>
                            </a:rPr>
                            <m:t>𝑤</m:t>
                          </m:r>
                          <m:r>
                            <a:rPr lang="en-US" sz="220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200" i="1" smtClean="0">
                              <a:latin typeface="Cambria Math" charset="0"/>
                            </a:rPr>
                            <m:t>𝑐</m:t>
                          </m:r>
                        </m:e>
                      </m:d>
                      <m:r>
                        <a:rPr lang="en-US" sz="2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AT" sz="2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sz="2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𝑤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20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fName>
                        <m:e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sz="220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sz="22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200" i="1" smtClean="0"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20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200" dirty="0">
                  <a:latin typeface="Helvetica" pitchFamily="2" charset="0"/>
                </a:endParaRPr>
              </a:p>
              <a:p>
                <a:endParaRPr lang="en-US" sz="2200" dirty="0">
                  <a:latin typeface="Helvetica" pitchFamily="2" charset="0"/>
                  <a:ea typeface="Helvetica" charset="0"/>
                  <a:cs typeface="Helvetica" charset="0"/>
                </a:endParaRPr>
              </a:p>
            </p:txBody>
          </p:sp>
        </mc:Choice>
        <mc:Fallback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6151" y="991892"/>
                <a:ext cx="8763000" cy="5749871"/>
              </a:xfrm>
              <a:blipFill>
                <a:blip r:embed="rId3"/>
                <a:stretch>
                  <a:fillRect l="-1304" t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hteck 5">
            <a:extLst>
              <a:ext uri="{FF2B5EF4-FFF2-40B4-BE49-F238E27FC236}">
                <a16:creationId xmlns:a16="http://schemas.microsoft.com/office/drawing/2014/main" id="{C5D6DBE7-945B-604B-BCE9-FA9F0D7FCA81}"/>
              </a:ext>
            </a:extLst>
          </p:cNvPr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Negative Sampling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4774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81000" y="241300"/>
            <a:ext cx="8377238" cy="576263"/>
          </a:xfrm>
        </p:spPr>
        <p:txBody>
          <a:bodyPr/>
          <a:lstStyle/>
          <a:p>
            <a:pPr algn="ctr"/>
            <a:r>
              <a:rPr lang="en-GB" sz="2400" b="1" dirty="0">
                <a:latin typeface="Helvetica" charset="0"/>
                <a:ea typeface="Helvetica" charset="0"/>
                <a:cs typeface="Helvetica" charset="0"/>
              </a:rPr>
              <a:t>Cost Function of word2vec with Negative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Inhaltsplatzhalter 3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</p:spPr>
            <p:txBody>
              <a:bodyPr>
                <a:normAutofit/>
              </a:bodyPr>
              <a:lstStyle/>
              <a:p>
                <a:r>
                  <a:rPr lang="en-US" sz="2400" i="1" dirty="0">
                    <a:latin typeface="Helvetica" charset="0"/>
                    <a:ea typeface="Helvetica" charset="0"/>
                    <a:cs typeface="Helvetica" charset="0"/>
                  </a:rPr>
                  <a:t>k </a:t>
                </a:r>
                <a:r>
                  <a:rPr lang="en-US" sz="2400" dirty="0">
                    <a:latin typeface="Helvetica" charset="0"/>
                    <a:ea typeface="Helvetica" charset="0"/>
                    <a:cs typeface="Helvetica" charset="0"/>
                  </a:rPr>
                  <a:t>~ 2-10</a:t>
                </a:r>
                <a:endParaRPr lang="en-US" sz="2400" i="1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endParaRPr lang="en-US" sz="2400" b="0" i="0" dirty="0">
                  <a:latin typeface="Helvetica" charset="0"/>
                  <a:ea typeface="Helvetica" charset="0"/>
                  <a:cs typeface="Helvetica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  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𝐽</m:t>
                      </m:r>
                      <m:r>
                        <a:rPr lang="en-US" sz="2400" i="1">
                          <a:latin typeface="Cambria Math" charset="0"/>
                          <a:ea typeface="Helvetica" charset="0"/>
                          <a:cs typeface="Helvetica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Helvetica" charset="0"/>
                          <a:cs typeface="Helvetica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Helvetica" charset="0"/>
                              <a:cs typeface="Helvetica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Helvetica" charset="0"/>
                              <a:cs typeface="Helvetica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𝑝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(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𝑦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=1|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𝑤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,</m:t>
                                  </m:r>
                                  <m:r>
                                    <a:rPr lang="de-AT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𝑐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de-AT" sz="2400" b="0" i="1" smtClean="0">
                                  <a:latin typeface="Cambria Math" panose="02040503050406030204" pitchFamily="18" charset="0"/>
                                  <a:ea typeface="Helvetica" charset="0"/>
                                  <a:cs typeface="Helvetica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ctrlPr>
                                    <a:rPr lang="is-IS" sz="2400" i="1">
                                      <a:latin typeface="Cambria Math" panose="02040503050406030204" pitchFamily="18" charset="0"/>
                                      <a:ea typeface="Helvetica" charset="0"/>
                                      <a:cs typeface="Helvetica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𝑖</m:t>
                                  </m:r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e-AT" sz="2400" b="0" i="1" smtClean="0">
                                      <a:latin typeface="Cambria Math" charset="0"/>
                                      <a:ea typeface="Helvetica" charset="0"/>
                                      <a:cs typeface="Helvetica" charset="0"/>
                                    </a:rPr>
                                    <m:t>𝑘</m:t>
                                  </m:r>
                                </m:sup>
                                <m:e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Helvetica" charset="0"/>
                                          <a:cs typeface="Helvetica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𝑝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(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𝑦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=0|</m:t>
                                      </m:r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𝑤</m:t>
                                      </m:r>
                                      <m:r>
                                        <a:rPr lang="de-AT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,</m:t>
                                      </m:r>
                                      <m:acc>
                                        <m:accPr>
                                          <m:chr m:val="̌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AT" sz="2400" i="1">
                                              <a:latin typeface="Cambria Math" charset="0"/>
                                              <a:ea typeface="Helvetica" charset="0"/>
                                              <a:cs typeface="Helvetica" charset="0"/>
                                            </a:rPr>
                                            <m:t>𝑐</m:t>
                                          </m:r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charset="0"/>
                                          <a:ea typeface="Helvetica" charset="0"/>
                                          <a:cs typeface="Helvetica" charset="0"/>
                                        </a:rPr>
                                        <m:t>)</m:t>
                                      </m:r>
                                    </m:e>
                                  </m:func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1800" dirty="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</mc:Choice>
        <mc:Fallback xmlns="">
          <p:sp>
            <p:nvSpPr>
              <p:cNvPr id="13" name="Inhaltsplatzhalt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1199214"/>
                <a:ext cx="8534400" cy="5430186"/>
              </a:xfrm>
              <a:blipFill>
                <a:blip r:embed="rId3"/>
                <a:stretch>
                  <a:fillRect l="-1486" t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feil nach unten 4"/>
          <p:cNvSpPr/>
          <p:nvPr/>
        </p:nvSpPr>
        <p:spPr bwMode="auto">
          <a:xfrm rot="10800000">
            <a:off x="3617635" y="3087974"/>
            <a:ext cx="599936" cy="1130481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324259" y="4333620"/>
            <a:ext cx="48782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Genuine co-occurrence probability</a:t>
            </a:r>
          </a:p>
        </p:txBody>
      </p:sp>
      <p:sp>
        <p:nvSpPr>
          <p:cNvPr id="8" name="Pfeil nach unten 7"/>
          <p:cNvSpPr/>
          <p:nvPr/>
        </p:nvSpPr>
        <p:spPr bwMode="auto">
          <a:xfrm rot="10800000">
            <a:off x="6375985" y="3087973"/>
            <a:ext cx="654402" cy="1968685"/>
          </a:xfrm>
          <a:prstGeom prst="down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4541503" y="5160351"/>
            <a:ext cx="4314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Randomly </a:t>
            </a:r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sampled probability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69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Gerade Verbindung mit Pfeil 35"/>
          <p:cNvCxnSpPr/>
          <p:nvPr/>
        </p:nvCxnSpPr>
        <p:spPr>
          <a:xfrm flipV="1">
            <a:off x="3899940" y="2852660"/>
            <a:ext cx="403488" cy="89503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3554228" y="3147934"/>
            <a:ext cx="223290" cy="420759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hteck 40"/>
          <p:cNvSpPr/>
          <p:nvPr/>
        </p:nvSpPr>
        <p:spPr>
          <a:xfrm>
            <a:off x="3618565" y="2603871"/>
            <a:ext cx="662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GB" sz="2800" b="1">
                <a:latin typeface="Helvetica" charset="0"/>
                <a:ea typeface="Helvetica" charset="0"/>
                <a:cs typeface="Helvetica" charset="0"/>
              </a:rPr>
              <a:t>?</a:t>
            </a:r>
            <a:endParaRPr lang="en-US" sz="28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Dreieck 33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Dreieck 39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Dreieck 43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93066" y="3700901"/>
            <a:ext cx="20267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Use sigmoid for </a:t>
            </a:r>
            <a:r>
              <a:rPr lang="en-US" sz="2000" b="1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Pull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factor.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61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34" grpId="0" animBg="1"/>
      <p:bldP spid="38" grpId="0" animBg="1"/>
      <p:bldP spid="39" grpId="0" animBg="1"/>
      <p:bldP spid="40" grpId="0" animBg="1"/>
      <p:bldP spid="44" grpId="0" animBg="1"/>
      <p:bldP spid="45" grpId="0" animBg="1"/>
      <p:bldP spid="46" grpId="0" animBg="1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hteck 41"/>
          <p:cNvSpPr/>
          <p:nvPr/>
        </p:nvSpPr>
        <p:spPr>
          <a:xfrm>
            <a:off x="0" y="-104930"/>
            <a:ext cx="9144000" cy="634083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84223" y="288826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820649" y="76215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3360295" y="3745198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38603" y="173651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786327" y="513928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107836" y="487960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034789" y="3315324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137285" y="190390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04604" y="684861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951751" y="4437710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979764" y="470157"/>
            <a:ext cx="434715" cy="519348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951751" y="2910745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7979763" y="1251677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372662" y="233331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9980" y="6338652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92175" y="6423128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Word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385934" y="1996189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chteck 25"/>
          <p:cNvSpPr/>
          <p:nvPr/>
        </p:nvSpPr>
        <p:spPr>
          <a:xfrm>
            <a:off x="7542551" y="106308"/>
            <a:ext cx="1194217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Tesgüino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Dreieck 26"/>
          <p:cNvSpPr/>
          <p:nvPr/>
        </p:nvSpPr>
        <p:spPr>
          <a:xfrm>
            <a:off x="2385934" y="6297945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003029" y="6393197"/>
            <a:ext cx="199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vector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Dreieck 28"/>
          <p:cNvSpPr/>
          <p:nvPr/>
        </p:nvSpPr>
        <p:spPr>
          <a:xfrm>
            <a:off x="4576991" y="186215"/>
            <a:ext cx="629587" cy="519348"/>
          </a:xfrm>
          <a:prstGeom prst="triangl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5342119" y="854173"/>
            <a:ext cx="434715" cy="519348"/>
          </a:xfrm>
          <a:prstGeom prst="ellips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4062335" y="64877"/>
            <a:ext cx="662683" cy="400110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drink</a:t>
            </a:r>
          </a:p>
        </p:txBody>
      </p:sp>
      <p:cxnSp>
        <p:nvCxnSpPr>
          <p:cNvPr id="3" name="Gerade Verbindung mit Pfeil 2"/>
          <p:cNvCxnSpPr/>
          <p:nvPr/>
        </p:nvCxnSpPr>
        <p:spPr>
          <a:xfrm flipV="1">
            <a:off x="3747540" y="3065489"/>
            <a:ext cx="253585" cy="589770"/>
          </a:xfrm>
          <a:prstGeom prst="straightConnector1">
            <a:avLst/>
          </a:prstGeom>
          <a:noFill/>
          <a:ln w="66675" cap="flat">
            <a:solidFill>
              <a:schemeClr val="accent3"/>
            </a:solidFill>
            <a:prstDash val="solid"/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Dreieck 33"/>
          <p:cNvSpPr/>
          <p:nvPr/>
        </p:nvSpPr>
        <p:spPr>
          <a:xfrm>
            <a:off x="4019861" y="5398957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Dreieck 37"/>
          <p:cNvSpPr/>
          <p:nvPr/>
        </p:nvSpPr>
        <p:spPr>
          <a:xfrm>
            <a:off x="7440117" y="3740983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reieck 38"/>
          <p:cNvSpPr/>
          <p:nvPr/>
        </p:nvSpPr>
        <p:spPr>
          <a:xfrm>
            <a:off x="5836795" y="3653642"/>
            <a:ext cx="629587" cy="519348"/>
          </a:xfrm>
          <a:prstGeom prst="triangl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Dreieck 43"/>
          <p:cNvSpPr/>
          <p:nvPr/>
        </p:nvSpPr>
        <p:spPr>
          <a:xfrm>
            <a:off x="409732" y="4860637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reieck 44"/>
          <p:cNvSpPr/>
          <p:nvPr/>
        </p:nvSpPr>
        <p:spPr>
          <a:xfrm>
            <a:off x="6638143" y="1277521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Dreieck 45"/>
          <p:cNvSpPr/>
          <p:nvPr/>
        </p:nvSpPr>
        <p:spPr>
          <a:xfrm>
            <a:off x="1786327" y="10630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Dreieck 46"/>
          <p:cNvSpPr/>
          <p:nvPr/>
        </p:nvSpPr>
        <p:spPr>
          <a:xfrm>
            <a:off x="1490271" y="1967458"/>
            <a:ext cx="629587" cy="519348"/>
          </a:xfrm>
          <a:prstGeom prst="triangle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2067081" y="3707492"/>
            <a:ext cx="1194217" cy="35715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Heineken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54" name="Gruppierung 53"/>
          <p:cNvGrpSpPr/>
          <p:nvPr/>
        </p:nvGrpSpPr>
        <p:grpSpPr>
          <a:xfrm>
            <a:off x="3687581" y="3922629"/>
            <a:ext cx="2149214" cy="1476328"/>
            <a:chOff x="3687581" y="3922629"/>
            <a:chExt cx="2149214" cy="1476328"/>
          </a:xfrm>
        </p:grpSpPr>
        <p:cxnSp>
          <p:nvCxnSpPr>
            <p:cNvPr id="36" name="Gerade Verbindung mit Pfeil 35"/>
            <p:cNvCxnSpPr/>
            <p:nvPr/>
          </p:nvCxnSpPr>
          <p:spPr>
            <a:xfrm flipH="1" flipV="1">
              <a:off x="3839983" y="3922629"/>
              <a:ext cx="357263" cy="19784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Gerade Verbindung mit Pfeil 40"/>
            <p:cNvCxnSpPr/>
            <p:nvPr/>
          </p:nvCxnSpPr>
          <p:spPr>
            <a:xfrm flipH="1" flipV="1">
              <a:off x="3687581" y="4237771"/>
              <a:ext cx="186751" cy="459613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olid"/>
              <a:bevel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Gerade Verbindung mit Pfeil 48"/>
            <p:cNvCxnSpPr/>
            <p:nvPr/>
          </p:nvCxnSpPr>
          <p:spPr>
            <a:xfrm flipH="1" flipV="1">
              <a:off x="4247214" y="3940119"/>
              <a:ext cx="1589581" cy="2294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ysDot"/>
              <a:bevel/>
              <a:tailEnd type="non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Gerade Verbindung mit Pfeil 50"/>
            <p:cNvCxnSpPr/>
            <p:nvPr/>
          </p:nvCxnSpPr>
          <p:spPr>
            <a:xfrm flipH="1" flipV="1">
              <a:off x="3894315" y="4747970"/>
              <a:ext cx="302931" cy="650987"/>
            </a:xfrm>
            <a:prstGeom prst="straightConnector1">
              <a:avLst/>
            </a:prstGeom>
            <a:noFill/>
            <a:ln w="66675" cap="flat">
              <a:solidFill>
                <a:srgbClr val="C00000"/>
              </a:solidFill>
              <a:prstDash val="sysDot"/>
              <a:bevel/>
              <a:tailEnd type="non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55" name="Oval 54"/>
          <p:cNvSpPr/>
          <p:nvPr/>
        </p:nvSpPr>
        <p:spPr>
          <a:xfrm>
            <a:off x="3242872" y="3566456"/>
            <a:ext cx="434715" cy="519348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normalizeH="0" baseline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17488" y="3577972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Select </a:t>
            </a:r>
            <a:r>
              <a:rPr lang="en-GB" sz="2000" i="1" dirty="0">
                <a:latin typeface="Helvetica" charset="0"/>
                <a:ea typeface="Helvetica" charset="0"/>
                <a:cs typeface="Helvetica" charset="0"/>
              </a:rPr>
              <a:t>k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context words randomly.</a:t>
            </a:r>
            <a:endParaRPr lang="en-US" sz="2000" i="1" u="sng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7" name="Rechteck 56"/>
          <p:cNvSpPr/>
          <p:nvPr/>
        </p:nvSpPr>
        <p:spPr>
          <a:xfrm>
            <a:off x="33729" y="3577972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Calculate </a:t>
            </a:r>
            <a:r>
              <a:rPr lang="en-GB" sz="20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push </a:t>
            </a: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factors.</a:t>
            </a:r>
            <a:endParaRPr lang="en-US" sz="2000" i="1" u="sng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8" name="Rechteck 57"/>
          <p:cNvSpPr/>
          <p:nvPr/>
        </p:nvSpPr>
        <p:spPr>
          <a:xfrm>
            <a:off x="49970" y="3568686"/>
            <a:ext cx="21667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GB" sz="2000" dirty="0">
                <a:latin typeface="Helvetica" charset="0"/>
                <a:ea typeface="Helvetica" charset="0"/>
                <a:cs typeface="Helvetica" charset="0"/>
              </a:rPr>
              <a:t>Move! (update vectors)</a:t>
            </a:r>
            <a:endParaRPr lang="en-US" sz="2000" i="1" u="sng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34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7" grpId="1"/>
      <p:bldP spid="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A16543-E11A-5C4A-8165-65A283B42BD5}"/>
              </a:ext>
            </a:extLst>
          </p:cNvPr>
          <p:cNvSpPr/>
          <p:nvPr/>
        </p:nvSpPr>
        <p:spPr>
          <a:xfrm rot="9601169">
            <a:off x="4014060" y="2750073"/>
            <a:ext cx="1518834" cy="739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0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9F683C1-9BE1-4B62-9973-09010B16D746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pSp>
        <p:nvGrpSpPr>
          <p:cNvPr id="2" name="Gruppierung 1"/>
          <p:cNvGrpSpPr/>
          <p:nvPr/>
        </p:nvGrpSpPr>
        <p:grpSpPr>
          <a:xfrm>
            <a:off x="609600" y="4405543"/>
            <a:ext cx="7637928" cy="584775"/>
            <a:chOff x="457200" y="3729335"/>
            <a:chExt cx="6705600" cy="584775"/>
          </a:xfrm>
        </p:grpSpPr>
        <p:sp>
          <p:nvSpPr>
            <p:cNvPr id="10" name="Rechteck 9"/>
            <p:cNvSpPr/>
            <p:nvPr/>
          </p:nvSpPr>
          <p:spPr>
            <a:xfrm>
              <a:off x="457200" y="3729335"/>
              <a:ext cx="99808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Query</a:t>
              </a:r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</p:txBody>
        </p:sp>
        <p:sp>
          <p:nvSpPr>
            <p:cNvPr id="11" name="Rechteck 10"/>
            <p:cNvSpPr/>
            <p:nvPr/>
          </p:nvSpPr>
          <p:spPr>
            <a:xfrm>
              <a:off x="1476646" y="3811359"/>
              <a:ext cx="5153344" cy="46166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knowledge insight understanding wisdom</a:t>
              </a:r>
            </a:p>
          </p:txBody>
        </p:sp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3783122"/>
              <a:ext cx="457200" cy="457200"/>
            </a:xfrm>
            <a:prstGeom prst="rect">
              <a:avLst/>
            </a:prstGeom>
          </p:spPr>
        </p:pic>
      </p:grpSp>
      <p:grpSp>
        <p:nvGrpSpPr>
          <p:cNvPr id="14" name="Gruppierung 13"/>
          <p:cNvGrpSpPr/>
          <p:nvPr/>
        </p:nvGrpSpPr>
        <p:grpSpPr>
          <a:xfrm>
            <a:off x="609599" y="2071361"/>
            <a:ext cx="7637929" cy="584775"/>
            <a:chOff x="457200" y="1395153"/>
            <a:chExt cx="6705600" cy="584775"/>
          </a:xfrm>
        </p:grpSpPr>
        <p:sp>
          <p:nvSpPr>
            <p:cNvPr id="3" name="Rechteck 2"/>
            <p:cNvSpPr/>
            <p:nvPr/>
          </p:nvSpPr>
          <p:spPr>
            <a:xfrm>
              <a:off x="1512503" y="1477177"/>
              <a:ext cx="5117487" cy="46166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knowledge</a:t>
              </a:r>
            </a:p>
          </p:txBody>
        </p:sp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1427100"/>
              <a:ext cx="457200" cy="457200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/>
          </p:nvSpPr>
          <p:spPr>
            <a:xfrm>
              <a:off x="457200" y="1395153"/>
              <a:ext cx="11368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Query</a:t>
              </a:r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3875968" y="2815389"/>
            <a:ext cx="3016803" cy="1339122"/>
            <a:chOff x="3633923" y="2013678"/>
            <a:chExt cx="3016803" cy="1339122"/>
          </a:xfrm>
        </p:grpSpPr>
        <p:sp>
          <p:nvSpPr>
            <p:cNvPr id="8" name="Pfeil nach unten 7"/>
            <p:cNvSpPr/>
            <p:nvPr/>
          </p:nvSpPr>
          <p:spPr bwMode="auto">
            <a:xfrm>
              <a:off x="3633923" y="2013678"/>
              <a:ext cx="609600" cy="1339122"/>
            </a:xfrm>
            <a:prstGeom prst="down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4103234" y="2308327"/>
              <a:ext cx="254749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Query Expansion</a:t>
              </a:r>
            </a:p>
          </p:txBody>
        </p:sp>
      </p:grpSp>
      <p:sp>
        <p:nvSpPr>
          <p:cNvPr id="18" name="Rechteck 17"/>
          <p:cNvSpPr/>
          <p:nvPr/>
        </p:nvSpPr>
        <p:spPr>
          <a:xfrm>
            <a:off x="129629" y="199540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Query Expansion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3130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9F683C1-9BE1-4B62-9973-09010B16D746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29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grpSp>
        <p:nvGrpSpPr>
          <p:cNvPr id="14" name="Gruppierung 13"/>
          <p:cNvGrpSpPr/>
          <p:nvPr/>
        </p:nvGrpSpPr>
        <p:grpSpPr>
          <a:xfrm>
            <a:off x="609599" y="2071361"/>
            <a:ext cx="7637929" cy="584775"/>
            <a:chOff x="457200" y="1395153"/>
            <a:chExt cx="6705600" cy="584775"/>
          </a:xfrm>
        </p:grpSpPr>
        <p:sp>
          <p:nvSpPr>
            <p:cNvPr id="3" name="Rechteck 2"/>
            <p:cNvSpPr/>
            <p:nvPr/>
          </p:nvSpPr>
          <p:spPr>
            <a:xfrm>
              <a:off x="1512503" y="1477177"/>
              <a:ext cx="5117487" cy="46166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knowledge</a:t>
              </a:r>
            </a:p>
          </p:txBody>
        </p:sp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5600" y="1427100"/>
              <a:ext cx="457200" cy="457200"/>
            </a:xfrm>
            <a:prstGeom prst="rect">
              <a:avLst/>
            </a:prstGeom>
          </p:spPr>
        </p:pic>
        <p:sp>
          <p:nvSpPr>
            <p:cNvPr id="13" name="Rechteck 12"/>
            <p:cNvSpPr/>
            <p:nvPr/>
          </p:nvSpPr>
          <p:spPr>
            <a:xfrm>
              <a:off x="457200" y="1395153"/>
              <a:ext cx="113685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Helvetica" charset="0"/>
                  <a:ea typeface="Helvetica" charset="0"/>
                  <a:cs typeface="Helvetica" charset="0"/>
                </a:rPr>
                <a:t>Query</a:t>
              </a:r>
              <a:r>
                <a:rPr lang="en-US" dirty="0">
                  <a:latin typeface="Helvetica" charset="0"/>
                  <a:ea typeface="Helvetica" charset="0"/>
                  <a:cs typeface="Helvetica" charset="0"/>
                </a:rPr>
                <a:t>:</a:t>
              </a:r>
            </a:p>
          </p:txBody>
        </p:sp>
      </p:grpSp>
      <p:sp>
        <p:nvSpPr>
          <p:cNvPr id="18" name="Rechteck 17"/>
          <p:cNvSpPr/>
          <p:nvPr/>
        </p:nvSpPr>
        <p:spPr>
          <a:xfrm>
            <a:off x="129629" y="168549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Model Expansion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29628" y="1101698"/>
            <a:ext cx="8851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Generalized Translation Models</a:t>
            </a:r>
            <a:endParaRPr kumimoji="0" lang="en-US" sz="360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2" y="2796238"/>
            <a:ext cx="6802438" cy="3390490"/>
          </a:xfrm>
          <a:prstGeom prst="rect">
            <a:avLst/>
          </a:prstGeom>
        </p:spPr>
      </p:pic>
      <p:sp>
        <p:nvSpPr>
          <p:cNvPr id="12" name="Rechteck 11"/>
          <p:cNvSpPr/>
          <p:nvPr/>
        </p:nvSpPr>
        <p:spPr>
          <a:xfrm>
            <a:off x="133415" y="6146714"/>
            <a:ext cx="8345568" cy="6924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300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Generalizing Translation Models in the Probabilistic Relevance Framework </a:t>
            </a:r>
          </a:p>
          <a:p>
            <a:pPr>
              <a:spcBef>
                <a:spcPts val="0"/>
              </a:spcBef>
            </a:pPr>
            <a:r>
              <a:rPr lang="en-US" sz="1300" i="1" dirty="0" err="1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Navid</a:t>
            </a:r>
            <a:r>
              <a:rPr lang="en-US" sz="1300" i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300" i="1" dirty="0" err="1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Rekabsaz</a:t>
            </a:r>
            <a:r>
              <a:rPr lang="en-US" sz="1300" i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, Mihai </a:t>
            </a:r>
            <a:r>
              <a:rPr lang="en-US" sz="1300" i="1" dirty="0" err="1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Lupu</a:t>
            </a:r>
            <a:r>
              <a:rPr lang="en-US" sz="1300" i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, Allan </a:t>
            </a:r>
            <a:r>
              <a:rPr lang="en-US" sz="1300" i="1" dirty="0" err="1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Hanbury</a:t>
            </a:r>
            <a:r>
              <a:rPr lang="en-US" sz="1300" i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, Guido </a:t>
            </a:r>
            <a:r>
              <a:rPr lang="en-US" sz="1300" i="1" dirty="0" err="1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Zuccon</a:t>
            </a:r>
            <a:r>
              <a:rPr lang="en-US" sz="1300" i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300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In Proceedings of ACM International Conference on Information and Knowledge Management (</a:t>
            </a:r>
            <a:r>
              <a:rPr lang="en-US" sz="1300" b="1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CIKM 2016</a:t>
            </a:r>
            <a:r>
              <a:rPr lang="en-US" sz="1300" dirty="0">
                <a:solidFill>
                  <a:srgbClr val="262626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endParaRPr lang="en-US" sz="13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984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8" name="Shape 198"/>
          <p:cNvSpPr/>
          <p:nvPr/>
        </p:nvSpPr>
        <p:spPr>
          <a:xfrm>
            <a:off x="5757313" y="396973"/>
            <a:ext cx="596511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1" name="Group 201"/>
          <p:cNvGrpSpPr/>
          <p:nvPr/>
        </p:nvGrpSpPr>
        <p:grpSpPr>
          <a:xfrm>
            <a:off x="6484674" y="341566"/>
            <a:ext cx="2083992" cy="1270001"/>
            <a:chOff x="-254000" y="0"/>
            <a:chExt cx="2083990" cy="1270000"/>
          </a:xfrm>
        </p:grpSpPr>
        <p:sp>
          <p:nvSpPr>
            <p:cNvPr id="199" name="Shape 199"/>
            <p:cNvSpPr/>
            <p:nvPr/>
          </p:nvSpPr>
          <p:spPr>
            <a:xfrm>
              <a:off x="-254000" y="0"/>
              <a:ext cx="2083991" cy="1270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291" y="0"/>
                  </a:moveTo>
                  <a:cubicBezTo>
                    <a:pt x="2927" y="0"/>
                    <a:pt x="2633" y="484"/>
                    <a:pt x="2633" y="1080"/>
                  </a:cubicBezTo>
                  <a:lnTo>
                    <a:pt x="2633" y="2126"/>
                  </a:lnTo>
                  <a:lnTo>
                    <a:pt x="0" y="4286"/>
                  </a:lnTo>
                  <a:lnTo>
                    <a:pt x="2633" y="6446"/>
                  </a:lnTo>
                  <a:lnTo>
                    <a:pt x="2633" y="20520"/>
                  </a:lnTo>
                  <a:cubicBezTo>
                    <a:pt x="2633" y="21116"/>
                    <a:pt x="2927" y="21600"/>
                    <a:pt x="3291" y="21600"/>
                  </a:cubicBezTo>
                  <a:lnTo>
                    <a:pt x="20942" y="21600"/>
                  </a:lnTo>
                  <a:cubicBezTo>
                    <a:pt x="21305" y="21600"/>
                    <a:pt x="21600" y="21116"/>
                    <a:pt x="21600" y="20520"/>
                  </a:cubicBezTo>
                  <a:lnTo>
                    <a:pt x="21600" y="1080"/>
                  </a:lnTo>
                  <a:cubicBezTo>
                    <a:pt x="21600" y="484"/>
                    <a:pt x="21305" y="0"/>
                    <a:pt x="20942" y="0"/>
                  </a:cubicBezTo>
                  <a:lnTo>
                    <a:pt x="3291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0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7468" y="50800"/>
              <a:ext cx="1676401" cy="1168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2" name="Shape 202"/>
          <p:cNvSpPr/>
          <p:nvPr/>
        </p:nvSpPr>
        <p:spPr>
          <a:xfrm>
            <a:off x="8248700" y="3395969"/>
            <a:ext cx="596512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5" name="Group 205"/>
          <p:cNvGrpSpPr/>
          <p:nvPr/>
        </p:nvGrpSpPr>
        <p:grpSpPr>
          <a:xfrm>
            <a:off x="6135517" y="3850035"/>
            <a:ext cx="2787254" cy="1933179"/>
            <a:chOff x="0" y="-212328"/>
            <a:chExt cx="2787253" cy="1933178"/>
          </a:xfrm>
        </p:grpSpPr>
        <p:sp>
          <p:nvSpPr>
            <p:cNvPr id="203" name="Shape 203"/>
            <p:cNvSpPr/>
            <p:nvPr/>
          </p:nvSpPr>
          <p:spPr>
            <a:xfrm>
              <a:off x="0" y="-212329"/>
              <a:ext cx="2787254" cy="19331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44" y="0"/>
                  </a:moveTo>
                  <a:lnTo>
                    <a:pt x="17469" y="2372"/>
                  </a:lnTo>
                  <a:lnTo>
                    <a:pt x="695" y="2372"/>
                  </a:lnTo>
                  <a:cubicBezTo>
                    <a:pt x="312" y="2372"/>
                    <a:pt x="0" y="2822"/>
                    <a:pt x="0" y="3375"/>
                  </a:cubicBezTo>
                  <a:lnTo>
                    <a:pt x="0" y="20602"/>
                  </a:lnTo>
                  <a:cubicBezTo>
                    <a:pt x="0" y="21155"/>
                    <a:pt x="312" y="21600"/>
                    <a:pt x="695" y="21600"/>
                  </a:cubicBezTo>
                  <a:lnTo>
                    <a:pt x="20905" y="21600"/>
                  </a:lnTo>
                  <a:cubicBezTo>
                    <a:pt x="21288" y="21600"/>
                    <a:pt x="21600" y="21155"/>
                    <a:pt x="21600" y="20602"/>
                  </a:cubicBezTo>
                  <a:lnTo>
                    <a:pt x="21600" y="3375"/>
                  </a:lnTo>
                  <a:cubicBezTo>
                    <a:pt x="21600" y="2822"/>
                    <a:pt x="21288" y="2372"/>
                    <a:pt x="20905" y="2372"/>
                  </a:cubicBezTo>
                  <a:lnTo>
                    <a:pt x="19416" y="2372"/>
                  </a:lnTo>
                  <a:lnTo>
                    <a:pt x="18444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4" name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8462" y="45108"/>
              <a:ext cx="26924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6" name="Shape 206"/>
          <p:cNvSpPr/>
          <p:nvPr/>
        </p:nvSpPr>
        <p:spPr>
          <a:xfrm>
            <a:off x="466870" y="3082151"/>
            <a:ext cx="965634" cy="323974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09" name="Group 209"/>
          <p:cNvGrpSpPr/>
          <p:nvPr/>
        </p:nvGrpSpPr>
        <p:grpSpPr>
          <a:xfrm>
            <a:off x="384944" y="1082150"/>
            <a:ext cx="3313115" cy="1931989"/>
            <a:chOff x="0" y="0"/>
            <a:chExt cx="3313113" cy="1931988"/>
          </a:xfrm>
        </p:grpSpPr>
        <p:sp>
          <p:nvSpPr>
            <p:cNvPr id="207" name="Shape 207"/>
            <p:cNvSpPr/>
            <p:nvPr/>
          </p:nvSpPr>
          <p:spPr>
            <a:xfrm>
              <a:off x="0" y="0"/>
              <a:ext cx="3313113" cy="19319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5" y="0"/>
                  </a:moveTo>
                  <a:cubicBezTo>
                    <a:pt x="262" y="0"/>
                    <a:pt x="0" y="450"/>
                    <a:pt x="0" y="1003"/>
                  </a:cubicBezTo>
                  <a:lnTo>
                    <a:pt x="0" y="18778"/>
                  </a:lnTo>
                  <a:cubicBezTo>
                    <a:pt x="0" y="19331"/>
                    <a:pt x="262" y="19781"/>
                    <a:pt x="585" y="19781"/>
                  </a:cubicBezTo>
                  <a:lnTo>
                    <a:pt x="1966" y="19781"/>
                  </a:lnTo>
                  <a:lnTo>
                    <a:pt x="2787" y="21600"/>
                  </a:lnTo>
                  <a:lnTo>
                    <a:pt x="3607" y="19781"/>
                  </a:lnTo>
                  <a:lnTo>
                    <a:pt x="21015" y="19781"/>
                  </a:lnTo>
                  <a:cubicBezTo>
                    <a:pt x="21338" y="19781"/>
                    <a:pt x="21600" y="19331"/>
                    <a:pt x="21600" y="18778"/>
                  </a:cubicBezTo>
                  <a:lnTo>
                    <a:pt x="21600" y="1003"/>
                  </a:lnTo>
                  <a:cubicBezTo>
                    <a:pt x="21600" y="450"/>
                    <a:pt x="21338" y="0"/>
                    <a:pt x="21015" y="0"/>
                  </a:cubicBezTo>
                  <a:lnTo>
                    <a:pt x="585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08" name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156" y="27712"/>
              <a:ext cx="3136901" cy="16129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0" name="Shape 210"/>
          <p:cNvSpPr/>
          <p:nvPr/>
        </p:nvSpPr>
        <p:spPr>
          <a:xfrm>
            <a:off x="4681455" y="4558321"/>
            <a:ext cx="965634" cy="440232"/>
          </a:xfrm>
          <a:prstGeom prst="rect">
            <a:avLst/>
          </a:prstGeom>
          <a:ln w="25400">
            <a:solidFill>
              <a:srgbClr val="A7A7A7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spcBef>
                <a:spcPts val="0"/>
              </a:spcBef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13" name="Group 213"/>
          <p:cNvGrpSpPr/>
          <p:nvPr/>
        </p:nvGrpSpPr>
        <p:grpSpPr>
          <a:xfrm>
            <a:off x="954171" y="4407921"/>
            <a:ext cx="3656807" cy="1845470"/>
            <a:chOff x="0" y="0"/>
            <a:chExt cx="3656806" cy="1845468"/>
          </a:xfrm>
        </p:grpSpPr>
        <p:sp>
          <p:nvSpPr>
            <p:cNvPr id="211" name="Shape 211"/>
            <p:cNvSpPr/>
            <p:nvPr/>
          </p:nvSpPr>
          <p:spPr>
            <a:xfrm>
              <a:off x="0" y="0"/>
              <a:ext cx="3656807" cy="18454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0" y="0"/>
                  </a:moveTo>
                  <a:cubicBezTo>
                    <a:pt x="238" y="0"/>
                    <a:pt x="0" y="471"/>
                    <a:pt x="0" y="1050"/>
                  </a:cubicBezTo>
                  <a:lnTo>
                    <a:pt x="0" y="20550"/>
                  </a:lnTo>
                  <a:cubicBezTo>
                    <a:pt x="0" y="21129"/>
                    <a:pt x="238" y="21600"/>
                    <a:pt x="530" y="21600"/>
                  </a:cubicBezTo>
                  <a:lnTo>
                    <a:pt x="20294" y="21600"/>
                  </a:lnTo>
                  <a:cubicBezTo>
                    <a:pt x="20586" y="21600"/>
                    <a:pt x="20824" y="21129"/>
                    <a:pt x="20824" y="20550"/>
                  </a:cubicBezTo>
                  <a:lnTo>
                    <a:pt x="20824" y="6067"/>
                  </a:lnTo>
                  <a:lnTo>
                    <a:pt x="21600" y="4589"/>
                  </a:lnTo>
                  <a:lnTo>
                    <a:pt x="20824" y="3117"/>
                  </a:lnTo>
                  <a:lnTo>
                    <a:pt x="20824" y="1050"/>
                  </a:lnTo>
                  <a:cubicBezTo>
                    <a:pt x="20824" y="471"/>
                    <a:pt x="20586" y="0"/>
                    <a:pt x="20294" y="0"/>
                  </a:cubicBezTo>
                  <a:lnTo>
                    <a:pt x="53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spcBef>
                  <a:spcPts val="0"/>
                </a:spcBef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2051" y="40084"/>
              <a:ext cx="3454401" cy="176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13427380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 advAuto="0"/>
      <p:bldP spid="201" grpId="0" animBg="1" advAuto="0"/>
      <p:bldP spid="202" grpId="0" animBg="1" advAuto="0"/>
      <p:bldP spid="205" grpId="0" animBg="1" advAuto="0"/>
      <p:bldP spid="206" grpId="0" animBg="1" advAuto="0"/>
      <p:bldP spid="209" grpId="0" animBg="1" advAuto="0"/>
      <p:bldP spid="210" grpId="0" animBg="1" advAuto="0"/>
      <p:bldP spid="213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ctr"/>
          <a:lstStyle/>
          <a:p>
            <a: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49F683C1-9BE1-4B62-9973-09010B16D746}" type="slidenum">
              <a:rPr lang="en-US" sz="1200">
                <a:solidFill>
                  <a:srgbClr val="898989"/>
                </a:solidFill>
                <a:latin typeface="Calibri" charset="0"/>
              </a:rPr>
              <a:pPr algn="r">
                <a:buSzPct val="10000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30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95" y="1174234"/>
            <a:ext cx="7423150" cy="4616966"/>
          </a:xfrm>
          <a:prstGeom prst="rect">
            <a:avLst/>
          </a:prstGeom>
        </p:spPr>
      </p:pic>
      <p:grpSp>
        <p:nvGrpSpPr>
          <p:cNvPr id="2" name="Gruppierung 1"/>
          <p:cNvGrpSpPr/>
          <p:nvPr/>
        </p:nvGrpSpPr>
        <p:grpSpPr>
          <a:xfrm>
            <a:off x="1619250" y="3606800"/>
            <a:ext cx="6484144" cy="2169410"/>
            <a:chOff x="1619250" y="3606800"/>
            <a:chExt cx="6484144" cy="2169410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2984" y="3606800"/>
              <a:ext cx="1092200" cy="584200"/>
            </a:xfrm>
            <a:prstGeom prst="rect">
              <a:avLst/>
            </a:prstGeom>
          </p:spPr>
        </p:pic>
        <p:pic>
          <p:nvPicPr>
            <p:cNvPr id="10" name="Bild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9250" y="4038600"/>
              <a:ext cx="1092200" cy="528638"/>
            </a:xfrm>
            <a:prstGeom prst="rect">
              <a:avLst/>
            </a:prstGeom>
          </p:spPr>
        </p:pic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91790" y="4770620"/>
              <a:ext cx="1092200" cy="584200"/>
            </a:xfrm>
            <a:prstGeom prst="rect">
              <a:avLst/>
            </a:prstGeom>
          </p:spPr>
        </p:pic>
        <p:pic>
          <p:nvPicPr>
            <p:cNvPr id="12" name="Bild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8960" y="5192010"/>
              <a:ext cx="1092200" cy="584200"/>
            </a:xfrm>
            <a:prstGeom prst="rect">
              <a:avLst/>
            </a:prstGeom>
          </p:spPr>
        </p:pic>
        <p:pic>
          <p:nvPicPr>
            <p:cNvPr id="15" name="Bild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1194" y="5188302"/>
              <a:ext cx="1092200" cy="584200"/>
            </a:xfrm>
            <a:prstGeom prst="rect">
              <a:avLst/>
            </a:prstGeom>
          </p:spPr>
        </p:pic>
      </p:grpSp>
      <p:sp>
        <p:nvSpPr>
          <p:cNvPr id="16" name="Rechteck 15"/>
          <p:cNvSpPr/>
          <p:nvPr/>
        </p:nvSpPr>
        <p:spPr>
          <a:xfrm>
            <a:off x="129629" y="215038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Generalized/Extended Translation Models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22757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5942" y="3027964"/>
            <a:ext cx="22860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49350" y="2364646"/>
            <a:ext cx="166684" cy="435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750" y="1799147"/>
            <a:ext cx="65659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8400" y="1799147"/>
            <a:ext cx="65659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400" y="1800000"/>
            <a:ext cx="65659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8400" y="1800000"/>
            <a:ext cx="6565900" cy="505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8400" y="1800000"/>
            <a:ext cx="6565900" cy="505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209599" y="1078365"/>
            <a:ext cx="8251876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Gain of MAP over original models, averaged over 6 collections </a:t>
            </a:r>
          </a:p>
        </p:txBody>
      </p:sp>
      <p:sp>
        <p:nvSpPr>
          <p:cNvPr id="290" name="Shape 290"/>
          <p:cNvSpPr/>
          <p:nvPr/>
        </p:nvSpPr>
        <p:spPr>
          <a:xfrm>
            <a:off x="6940105" y="1761459"/>
            <a:ext cx="2026758" cy="49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/>
            </a:lvl1pPr>
          </a:lstStyle>
          <a:p>
            <a:r>
              <a:t>Stat sign. Test</a:t>
            </a:r>
          </a:p>
        </p:txBody>
      </p:sp>
      <p:sp>
        <p:nvSpPr>
          <p:cNvPr id="291" name="Shape 291"/>
          <p:cNvSpPr/>
          <p:nvPr/>
        </p:nvSpPr>
        <p:spPr>
          <a:xfrm>
            <a:off x="7256529" y="2384489"/>
            <a:ext cx="119071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t>STD vs all</a:t>
            </a:r>
          </a:p>
        </p:txBody>
      </p:sp>
      <p:pic>
        <p:nvPicPr>
          <p:cNvPr id="292" name="pasted-image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950305" y="3446152"/>
            <a:ext cx="190501" cy="330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pasted-image.pd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966750" y="4044843"/>
            <a:ext cx="228601" cy="31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7231129" y="2937903"/>
            <a:ext cx="167266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t>LOG vs GT,ET</a:t>
            </a:r>
          </a:p>
        </p:txBody>
      </p:sp>
      <p:sp>
        <p:nvSpPr>
          <p:cNvPr id="295" name="Shape 295"/>
          <p:cNvSpPr/>
          <p:nvPr/>
        </p:nvSpPr>
        <p:spPr>
          <a:xfrm>
            <a:off x="7193029" y="3413132"/>
            <a:ext cx="191277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t>NORM vs GT,ET</a:t>
            </a:r>
          </a:p>
        </p:txBody>
      </p:sp>
      <p:sp>
        <p:nvSpPr>
          <p:cNvPr id="296" name="Shape 296"/>
          <p:cNvSpPr/>
          <p:nvPr/>
        </p:nvSpPr>
        <p:spPr>
          <a:xfrm>
            <a:off x="7193029" y="4005473"/>
            <a:ext cx="1892311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/>
            </a:pPr>
            <a:r>
              <a:t>PRF vs PRF-GT,</a:t>
            </a:r>
          </a:p>
          <a:p>
            <a:pPr>
              <a:spcBef>
                <a:spcPts val="0"/>
              </a:spcBef>
              <a:defRPr sz="2000"/>
            </a:pPr>
            <a:r>
              <a:t>             PRF-ET</a:t>
            </a:r>
          </a:p>
        </p:txBody>
      </p:sp>
      <p:sp>
        <p:nvSpPr>
          <p:cNvPr id="297" name="Shape 297"/>
          <p:cNvSpPr/>
          <p:nvPr/>
        </p:nvSpPr>
        <p:spPr>
          <a:xfrm>
            <a:off x="7019250" y="4902614"/>
            <a:ext cx="2497319" cy="1048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700"/>
            </a:pPr>
            <a:r>
              <a:rPr dirty="0"/>
              <a:t>no sign b/w </a:t>
            </a:r>
          </a:p>
          <a:p>
            <a:pPr>
              <a:defRPr sz="1700"/>
            </a:pPr>
            <a:r>
              <a:rPr dirty="0"/>
              <a:t>GT vs PRF-GT</a:t>
            </a:r>
          </a:p>
          <a:p>
            <a:pPr>
              <a:defRPr sz="1700"/>
            </a:pPr>
            <a:r>
              <a:rPr dirty="0"/>
              <a:t>ET vs PRF-EF</a:t>
            </a:r>
          </a:p>
        </p:txBody>
      </p:sp>
      <p:sp>
        <p:nvSpPr>
          <p:cNvPr id="298" name="Shape 298"/>
          <p:cNvSpPr/>
          <p:nvPr/>
        </p:nvSpPr>
        <p:spPr>
          <a:xfrm>
            <a:off x="1723244" y="1999099"/>
            <a:ext cx="968773" cy="16880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 b="1"/>
            </a:pPr>
            <a:r>
              <a:t>PL</a:t>
            </a:r>
          </a:p>
          <a:p>
            <a:pPr>
              <a:defRPr sz="1600" b="1"/>
            </a:pPr>
            <a:r>
              <a:t>BM25</a:t>
            </a:r>
          </a:p>
          <a:p>
            <a:pPr>
              <a:defRPr sz="1600" b="1"/>
            </a:pPr>
            <a:r>
              <a:t>BM25VA</a:t>
            </a:r>
          </a:p>
          <a:p>
            <a:pPr>
              <a:defRPr sz="1600" b="1"/>
            </a:pPr>
            <a:r>
              <a:t>LM</a:t>
            </a:r>
          </a:p>
          <a:p>
            <a:pPr>
              <a:defRPr sz="1600" b="1"/>
            </a:pPr>
            <a:r>
              <a:t>MATF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9599" y="241300"/>
            <a:ext cx="8548639" cy="576263"/>
          </a:xfrm>
        </p:spPr>
        <p:txBody>
          <a:bodyPr/>
          <a:lstStyle/>
          <a:p>
            <a:pPr algn="ctr"/>
            <a:r>
              <a:rPr lang="en-US" sz="3200" b="1" dirty="0">
                <a:latin typeface="Helvetica" pitchFamily="2" charset="0"/>
              </a:rPr>
              <a:t>IR Performance</a:t>
            </a:r>
          </a:p>
        </p:txBody>
      </p:sp>
    </p:spTree>
    <p:extLst>
      <p:ext uri="{BB962C8B-B14F-4D97-AF65-F5344CB8AC3E}">
        <p14:creationId xmlns:p14="http://schemas.microsoft.com/office/powerpoint/2010/main" val="178773238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 advAuto="0"/>
      <p:bldP spid="285" grpId="0" animBg="1" advAuto="0"/>
      <p:bldP spid="286" grpId="0" animBg="1" advAuto="0"/>
      <p:bldP spid="288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/>
          <p:cNvSpPr>
            <a:spLocks noGrp="1"/>
          </p:cNvSpPr>
          <p:nvPr>
            <p:ph idx="1"/>
          </p:nvPr>
        </p:nvSpPr>
        <p:spPr>
          <a:xfrm>
            <a:off x="156150" y="959370"/>
            <a:ext cx="8957869" cy="556135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Implemented for </a:t>
            </a:r>
            <a:r>
              <a:rPr lang="en-US" sz="2400" dirty="0" err="1">
                <a:latin typeface="Helvetica" charset="0"/>
                <a:ea typeface="Helvetica" charset="0"/>
                <a:cs typeface="Helvetica" charset="0"/>
              </a:rPr>
              <a:t>Solr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and Lucene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https://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github.com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sebastian-hofstaetter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-generalized-translation-models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129629" y="121974"/>
            <a:ext cx="8851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Open Source Implementation</a:t>
            </a:r>
            <a:endParaRPr kumimoji="0" lang="en-US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5" y="2221330"/>
            <a:ext cx="7165298" cy="44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53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384526" y="3319236"/>
            <a:ext cx="1127370" cy="54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r">
              <a:defRPr sz="230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 i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i="1" dirty="0">
                <a:solidFill>
                  <a:srgbClr val="C00000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TopN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2340210" y="1292532"/>
            <a:ext cx="1589842" cy="3726597"/>
            <a:chOff x="0" y="0"/>
            <a:chExt cx="1589842" cy="3726596"/>
          </a:xfrm>
        </p:grpSpPr>
        <p:graphicFrame>
          <p:nvGraphicFramePr>
            <p:cNvPr id="130" name="Table 130"/>
            <p:cNvGraphicFramePr/>
            <p:nvPr/>
          </p:nvGraphicFramePr>
          <p:xfrm>
            <a:off x="15042" y="389037"/>
            <a:ext cx="1574800" cy="33375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041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3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books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0.82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foreword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0.77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author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0.74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published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0.73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preface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0.69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republished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0.68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reprinted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0.68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afterword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0.67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memoir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0"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0.67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0"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131" name="Shape 131"/>
            <p:cNvSpPr/>
            <p:nvPr/>
          </p:nvSpPr>
          <p:spPr>
            <a:xfrm>
              <a:off x="0" y="0"/>
              <a:ext cx="1469023" cy="396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ctr" defTabSz="630936">
                <a:spcBef>
                  <a:spcPts val="500"/>
                </a:spcBef>
                <a:defRPr sz="1725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book</a:t>
              </a:r>
            </a:p>
          </p:txBody>
        </p:sp>
      </p:grpSp>
      <p:grpSp>
        <p:nvGrpSpPr>
          <p:cNvPr id="135" name="Group 135"/>
          <p:cNvGrpSpPr/>
          <p:nvPr/>
        </p:nvGrpSpPr>
        <p:grpSpPr>
          <a:xfrm>
            <a:off x="5667364" y="1194326"/>
            <a:ext cx="1589842" cy="3828197"/>
            <a:chOff x="0" y="0"/>
            <a:chExt cx="1589842" cy="3828196"/>
          </a:xfrm>
        </p:grpSpPr>
        <p:graphicFrame>
          <p:nvGraphicFramePr>
            <p:cNvPr id="133" name="Table 133"/>
            <p:cNvGraphicFramePr/>
            <p:nvPr/>
          </p:nvGraphicFramePr>
          <p:xfrm>
            <a:off x="15042" y="490637"/>
            <a:ext cx="1574800" cy="3337559"/>
          </p:xfrm>
          <a:graphic>
            <a:graphicData uri="http://schemas.openxmlformats.org/drawingml/2006/table">
              <a:tbl>
                <a:tblPr>
                  <a:tableStyleId>{4C3C2611-4C71-4FC5-86AE-919BDF0F9419}</a:tableStyleId>
                </a:tblPr>
                <a:tblGrid>
                  <a:gridCol w="10414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5334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corpulent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0.44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0"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hideous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0.43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unintelligent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0.42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wizened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0.42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catoblepas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0.42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creature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0.42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5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humanoid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0.41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6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grotesquely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0.41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7"/>
                    </a:ext>
                  </a:extLst>
                </a:tr>
                <a:tr h="368300"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300">
                            <a:sym typeface="Calibri"/>
                          </a:rPr>
                          <a:t>tomtar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0"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>
                          <a:spcBef>
                            <a:spcPts val="0"/>
                          </a:spcBef>
                          <a:defRPr sz="1800" b="0" i="0"/>
                        </a:pPr>
                        <a:r>
                          <a:rPr sz="1600">
                            <a:sym typeface="Calibri"/>
                          </a:rPr>
                          <a:t>0.41</a:t>
                        </a:r>
                      </a:p>
                    </a:txBody>
                    <a:tcPr marL="63500" marR="63500" marT="63500" marB="63500" horzOverflow="overflow">
                      <a:lnL w="0">
                        <a:miter lim="400000"/>
                      </a:lnL>
                      <a:lnR w="0">
                        <a:miter lim="400000"/>
                      </a:lnR>
                      <a:lnT w="12700">
                        <a:solidFill>
                          <a:srgbClr val="424242"/>
                        </a:solidFill>
                        <a:custDash>
                          <a:ds d="200000" sp="200000"/>
                        </a:custDash>
                        <a:miter lim="400000"/>
                      </a:lnT>
                      <a:lnB w="0">
                        <a:miter lim="400000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8"/>
                    </a:ext>
                  </a:extLst>
                </a:tr>
              </a:tbl>
            </a:graphicData>
          </a:graphic>
        </p:graphicFrame>
        <p:sp>
          <p:nvSpPr>
            <p:cNvPr id="134" name="Shape 134"/>
            <p:cNvSpPr/>
            <p:nvPr/>
          </p:nvSpPr>
          <p:spPr>
            <a:xfrm>
              <a:off x="0" y="0"/>
              <a:ext cx="1469023" cy="396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t">
              <a:normAutofit/>
            </a:bodyPr>
            <a:lstStyle>
              <a:lvl1pPr algn="ctr" defTabSz="630936">
                <a:spcBef>
                  <a:spcPts val="500"/>
                </a:spcBef>
                <a:defRPr sz="1725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r>
                <a:t>dwarfish</a:t>
              </a:r>
            </a:p>
          </p:txBody>
        </p:sp>
      </p:grpSp>
      <p:sp>
        <p:nvSpPr>
          <p:cNvPr id="136" name="Shape 136"/>
          <p:cNvSpPr/>
          <p:nvPr/>
        </p:nvSpPr>
        <p:spPr>
          <a:xfrm>
            <a:off x="1902257" y="3531772"/>
            <a:ext cx="5603196" cy="1"/>
          </a:xfrm>
          <a:prstGeom prst="line">
            <a:avLst/>
          </a:prstGeom>
          <a:ln w="50800">
            <a:solidFill>
              <a:srgbClr val="941100"/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28" y="241300"/>
            <a:ext cx="8628610" cy="576263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Similarity Threshold</a:t>
            </a:r>
          </a:p>
        </p:txBody>
      </p:sp>
      <p:sp>
        <p:nvSpPr>
          <p:cNvPr id="15" name="Shape 136"/>
          <p:cNvSpPr/>
          <p:nvPr/>
        </p:nvSpPr>
        <p:spPr>
          <a:xfrm>
            <a:off x="1879642" y="3164517"/>
            <a:ext cx="2561730" cy="24093"/>
          </a:xfrm>
          <a:prstGeom prst="line">
            <a:avLst/>
          </a:prstGeom>
          <a:ln w="50800">
            <a:solidFill>
              <a:schemeClr val="accent3">
                <a:lumMod val="50000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6" name="Shape 136"/>
          <p:cNvSpPr/>
          <p:nvPr/>
        </p:nvSpPr>
        <p:spPr>
          <a:xfrm>
            <a:off x="5227886" y="1657476"/>
            <a:ext cx="2561730" cy="24093"/>
          </a:xfrm>
          <a:prstGeom prst="line">
            <a:avLst/>
          </a:prstGeom>
          <a:ln w="50800">
            <a:solidFill>
              <a:schemeClr val="accent3">
                <a:lumMod val="50000"/>
              </a:schemeClr>
            </a:solidFill>
            <a:custDash>
              <a:ds d="200000" sp="200000"/>
            </a:custDash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defTabSz="457200">
              <a:spcBef>
                <a:spcPts val="0"/>
              </a:spcBef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" name="Shape 126"/>
          <p:cNvSpPr/>
          <p:nvPr/>
        </p:nvSpPr>
        <p:spPr>
          <a:xfrm>
            <a:off x="-1815" y="2675895"/>
            <a:ext cx="1719675" cy="543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r">
              <a:defRPr sz="2300" i="1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>
              <a:defRPr i="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i="1" dirty="0">
                <a:solidFill>
                  <a:schemeClr val="accent3">
                    <a:lumMod val="50000"/>
                  </a:schemeClr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Threshold</a:t>
            </a:r>
          </a:p>
        </p:txBody>
      </p:sp>
      <p:sp>
        <p:nvSpPr>
          <p:cNvPr id="18" name="Rechteck 17"/>
          <p:cNvSpPr/>
          <p:nvPr/>
        </p:nvSpPr>
        <p:spPr>
          <a:xfrm>
            <a:off x="129628" y="5278263"/>
            <a:ext cx="8490389" cy="1492716"/>
          </a:xfrm>
          <a:prstGeom prst="rect">
            <a:avLst/>
          </a:prstGeom>
        </p:spPr>
        <p:txBody>
          <a:bodyPr wrap="square" lIns="72000" rIns="108000">
            <a:spAutoFit/>
          </a:bodyPr>
          <a:lstStyle/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en-US" sz="1300" dirty="0">
                <a:latin typeface="Times" charset="0"/>
                <a:ea typeface="Times" charset="0"/>
                <a:cs typeface="Times" charset="0"/>
              </a:rPr>
              <a:t>Exploration of a Threshold for Similarity based on Uncertainty in Word Embedding. </a:t>
            </a:r>
          </a:p>
          <a:p>
            <a:pPr>
              <a:spcBef>
                <a:spcPts val="0"/>
              </a:spcBef>
            </a:pP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1300" i="1" kern="1500" dirty="0" err="1">
                <a:latin typeface="Times" charset="0"/>
                <a:ea typeface="Times" charset="0"/>
                <a:cs typeface="Times" charset="0"/>
              </a:rPr>
              <a:t>Navid</a:t>
            </a: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300" i="1" kern="1500" dirty="0" err="1">
                <a:latin typeface="Times" charset="0"/>
                <a:ea typeface="Times" charset="0"/>
                <a:cs typeface="Times" charset="0"/>
              </a:rPr>
              <a:t>Rekabsaz</a:t>
            </a: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, Mihai </a:t>
            </a:r>
            <a:r>
              <a:rPr lang="en-US" sz="1300" i="1" kern="1500" dirty="0" err="1">
                <a:latin typeface="Times" charset="0"/>
                <a:ea typeface="Times" charset="0"/>
                <a:cs typeface="Times" charset="0"/>
              </a:rPr>
              <a:t>Lupu</a:t>
            </a: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, Allan </a:t>
            </a:r>
            <a:r>
              <a:rPr lang="en-US" sz="1300" i="1" kern="1500" dirty="0" err="1">
                <a:latin typeface="Times" charset="0"/>
                <a:ea typeface="Times" charset="0"/>
                <a:cs typeface="Times" charset="0"/>
              </a:rPr>
              <a:t>Hanbury</a:t>
            </a: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, Guido </a:t>
            </a:r>
            <a:r>
              <a:rPr lang="en-US" sz="1300" i="1" kern="1500" dirty="0" err="1">
                <a:latin typeface="Times" charset="0"/>
                <a:ea typeface="Times" charset="0"/>
                <a:cs typeface="Times" charset="0"/>
              </a:rPr>
              <a:t>Zuccon</a:t>
            </a:r>
            <a:r>
              <a:rPr lang="en-US" sz="1300" i="1" kern="15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300" kern="1500" dirty="0">
                <a:latin typeface="Times" charset="0"/>
                <a:ea typeface="Times" charset="0"/>
                <a:cs typeface="Times" charset="0"/>
              </a:rPr>
              <a:t>     In Proceedings of the European Conference on Information Retrieval Research (</a:t>
            </a:r>
            <a:r>
              <a:rPr lang="en-US" sz="1300" b="1" kern="1500" dirty="0">
                <a:latin typeface="Times" charset="0"/>
                <a:ea typeface="Times" charset="0"/>
                <a:cs typeface="Times" charset="0"/>
              </a:rPr>
              <a:t>ECIR 2017</a:t>
            </a:r>
            <a:r>
              <a:rPr lang="en-US" sz="1300" kern="1500" dirty="0"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>
              <a:spcBef>
                <a:spcPts val="0"/>
              </a:spcBef>
            </a:pPr>
            <a:endParaRPr lang="en-US" sz="1300" dirty="0">
              <a:latin typeface="Times" charset="0"/>
              <a:ea typeface="Times" charset="0"/>
              <a:cs typeface="Times" charset="0"/>
            </a:endParaRPr>
          </a:p>
          <a:p>
            <a:pPr marL="171450" indent="-171450">
              <a:spcBef>
                <a:spcPts val="0"/>
              </a:spcBef>
              <a:buFont typeface="Arial" charset="0"/>
              <a:buChar char="•"/>
            </a:pPr>
            <a:r>
              <a:rPr lang="en-US" sz="1300" dirty="0">
                <a:latin typeface="Times" charset="0"/>
                <a:ea typeface="Times" charset="0"/>
                <a:cs typeface="Times" charset="0"/>
              </a:rPr>
              <a:t>Uncertainty in Neural Network Word Embedding: Exploration of Threshold for Similarity. </a:t>
            </a:r>
          </a:p>
          <a:p>
            <a:pPr>
              <a:spcBef>
                <a:spcPts val="0"/>
              </a:spcBef>
            </a:pPr>
            <a:r>
              <a:rPr lang="en-US" sz="1300" i="1" dirty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1300" i="1" dirty="0" err="1">
                <a:latin typeface="Times" charset="0"/>
                <a:ea typeface="Times" charset="0"/>
                <a:cs typeface="Times" charset="0"/>
              </a:rPr>
              <a:t>Navid</a:t>
            </a:r>
            <a:r>
              <a:rPr lang="en-US" sz="1300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300" i="1" dirty="0" err="1">
                <a:latin typeface="Times" charset="0"/>
                <a:ea typeface="Times" charset="0"/>
                <a:cs typeface="Times" charset="0"/>
              </a:rPr>
              <a:t>Rekabsaz</a:t>
            </a:r>
            <a:r>
              <a:rPr lang="en-US" sz="1300" i="1" dirty="0">
                <a:latin typeface="Times" charset="0"/>
                <a:ea typeface="Times" charset="0"/>
                <a:cs typeface="Times" charset="0"/>
              </a:rPr>
              <a:t>, Mihai </a:t>
            </a:r>
            <a:r>
              <a:rPr lang="en-US" sz="1300" i="1" dirty="0" err="1">
                <a:latin typeface="Times" charset="0"/>
                <a:ea typeface="Times" charset="0"/>
                <a:cs typeface="Times" charset="0"/>
              </a:rPr>
              <a:t>Lupu</a:t>
            </a:r>
            <a:r>
              <a:rPr lang="en-US" sz="1300" i="1" dirty="0">
                <a:latin typeface="Times" charset="0"/>
                <a:ea typeface="Times" charset="0"/>
                <a:cs typeface="Times" charset="0"/>
              </a:rPr>
              <a:t>, Allan </a:t>
            </a:r>
            <a:r>
              <a:rPr lang="en-US" sz="1300" i="1" dirty="0" err="1">
                <a:latin typeface="Times" charset="0"/>
                <a:ea typeface="Times" charset="0"/>
                <a:cs typeface="Times" charset="0"/>
              </a:rPr>
              <a:t>Hanbury</a:t>
            </a:r>
            <a:r>
              <a:rPr lang="en-US" sz="1300" i="1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300" dirty="0">
                <a:latin typeface="Times" charset="0"/>
                <a:ea typeface="Times" charset="0"/>
                <a:cs typeface="Times" charset="0"/>
              </a:rPr>
              <a:t>     </a:t>
            </a:r>
            <a:r>
              <a:rPr lang="en-US" sz="1300" dirty="0" err="1">
                <a:latin typeface="Times" charset="0"/>
                <a:ea typeface="Times" charset="0"/>
                <a:cs typeface="Times" charset="0"/>
              </a:rPr>
              <a:t>Neu</a:t>
            </a:r>
            <a:r>
              <a:rPr lang="en-US" sz="1300" dirty="0">
                <a:latin typeface="Times" charset="0"/>
                <a:ea typeface="Times" charset="0"/>
                <a:cs typeface="Times" charset="0"/>
              </a:rPr>
              <a:t>-IR Workshop of the ACM Conference on Research and Development in Information Retrieval (</a:t>
            </a:r>
            <a:r>
              <a:rPr lang="en-US" sz="1300" b="1" dirty="0" err="1">
                <a:latin typeface="Times" charset="0"/>
                <a:ea typeface="Times" charset="0"/>
                <a:cs typeface="Times" charset="0"/>
              </a:rPr>
              <a:t>NeuIR</a:t>
            </a:r>
            <a:r>
              <a:rPr lang="en-US" sz="1300" b="1" dirty="0">
                <a:latin typeface="Times" charset="0"/>
                <a:ea typeface="Times" charset="0"/>
                <a:cs typeface="Times" charset="0"/>
              </a:rPr>
              <a:t>-SIGIR 2016</a:t>
            </a:r>
            <a:r>
              <a:rPr lang="en-US" sz="1300" dirty="0"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1607316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 advAuto="0"/>
      <p:bldP spid="136" grpId="0" animBg="1" advAuto="0"/>
      <p:bldP spid="15" grpId="0" animBg="1" advAuto="0"/>
      <p:bldP spid="16" grpId="0" animBg="1" advAuto="0"/>
      <p:bldP spid="17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215"/>
          <p:cNvGrpSpPr/>
          <p:nvPr/>
        </p:nvGrpSpPr>
        <p:grpSpPr>
          <a:xfrm>
            <a:off x="23939" y="5386778"/>
            <a:ext cx="7848969" cy="1301443"/>
            <a:chOff x="0" y="0"/>
            <a:chExt cx="7848968" cy="1301441"/>
          </a:xfrm>
        </p:grpSpPr>
        <p:pic>
          <p:nvPicPr>
            <p:cNvPr id="212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08046" y="0"/>
              <a:ext cx="5840923" cy="800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3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253702" y="883687"/>
              <a:ext cx="4664916" cy="4177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0" y="157589"/>
              <a:ext cx="1959530" cy="383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spcBef>
                  <a:spcPts val="0"/>
                </a:spcBef>
                <a:defRPr sz="2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Uncertainty: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939" y="76410"/>
            <a:ext cx="8734299" cy="576263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Uncertainty </a:t>
            </a:r>
            <a:r>
              <a:rPr lang="en-US" sz="2800" b="1">
                <a:latin typeface="Helvetica" charset="0"/>
                <a:ea typeface="Helvetica" charset="0"/>
                <a:cs typeface="Helvetica" charset="0"/>
              </a:rPr>
              <a:t>in Similarity</a:t>
            </a:r>
            <a:endParaRPr lang="en-US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8" name="Bild 2">
            <a:extLst>
              <a:ext uri="{FF2B5EF4-FFF2-40B4-BE49-F238E27FC236}">
                <a16:creationId xmlns:a16="http://schemas.microsoft.com/office/drawing/2014/main" id="{21DEFEAE-A6BC-2540-955D-3164B0CD5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768250"/>
            <a:ext cx="6217920" cy="45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9024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37320" y="745737"/>
            <a:ext cx="8942360" cy="17954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2200" dirty="0">
                <a:latin typeface="+mn-lt"/>
              </a:rPr>
              <a:t>Similarity between terms as probability distribution instead of concrete values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320" y="109514"/>
            <a:ext cx="9048403" cy="576263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Similarity Probability Distribution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745" y="2112988"/>
            <a:ext cx="5559552" cy="41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5771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37320" y="745737"/>
            <a:ext cx="8942360" cy="2011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2200" dirty="0">
                <a:latin typeface="+mn-lt"/>
              </a:rPr>
              <a:t>Gain of MAP over baseline, averaged on four collections. </a:t>
            </a:r>
          </a:p>
          <a:p>
            <a:pPr marL="611605" lvl="2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sz="2200" dirty="0">
                <a:latin typeface="+mn-lt"/>
              </a:rPr>
              <a:t>Optimal threshold is either the same or in the confidence interval of the proposed threshold.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7320" y="151360"/>
            <a:ext cx="8942360" cy="576263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Experiments Results</a:t>
            </a:r>
          </a:p>
        </p:txBody>
      </p:sp>
      <p:pic>
        <p:nvPicPr>
          <p:cNvPr id="6" name="Bild 2">
            <a:extLst>
              <a:ext uri="{FF2B5EF4-FFF2-40B4-BE49-F238E27FC236}">
                <a16:creationId xmlns:a16="http://schemas.microsoft.com/office/drawing/2014/main" id="{4B07E0C7-0C15-C34E-9CB9-0F518D76A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93" y="2062965"/>
            <a:ext cx="6455664" cy="466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7598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A16543-E11A-5C4A-8165-65A283B42BD5}"/>
              </a:ext>
            </a:extLst>
          </p:cNvPr>
          <p:cNvSpPr/>
          <p:nvPr/>
        </p:nvSpPr>
        <p:spPr>
          <a:xfrm rot="1947153">
            <a:off x="3548007" y="2256123"/>
            <a:ext cx="1518834" cy="739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3966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8600" y="1219200"/>
            <a:ext cx="8505825" cy="502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457200" lvl="2" indent="-457200">
              <a:buClr>
                <a:schemeClr val="tx1"/>
              </a:buClr>
              <a:buSzPct val="100000"/>
              <a:buFont typeface="Arial" charset="0"/>
              <a:buChar char="•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word2vec (</a:t>
            </a:r>
            <a:r>
              <a:rPr lang="en-US" sz="2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window context)</a:t>
            </a:r>
          </a:p>
          <a:p>
            <a:pPr marL="457200" indent="-457200">
              <a:spcBef>
                <a:spcPts val="700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sz="280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700"/>
              </a:spcBef>
              <a:buClr>
                <a:schemeClr val="tx1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Raising temperature due to the </a:t>
            </a:r>
            <a:r>
              <a:rPr lang="en-US" sz="22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global_</a:t>
            </a:r>
            <a:r>
              <a:rPr lang="en-US" sz="2200" i="1" noProof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warming</a:t>
            </a:r>
            <a:r>
              <a:rPr lang="en-US" sz="22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in Antarctica</a:t>
            </a:r>
          </a:p>
          <a:p>
            <a:pPr>
              <a:buClr>
                <a:schemeClr val="tx1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Raising temperature due to the </a:t>
            </a:r>
            <a:r>
              <a:rPr lang="en-US" sz="22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climate_change</a:t>
            </a:r>
            <a:r>
              <a:rPr lang="en-US" sz="2200" b="1" i="1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200" i="1" dirty="0">
                <a:latin typeface="Helvetica" charset="0"/>
                <a:ea typeface="Helvetica" charset="0"/>
                <a:cs typeface="Helvetica" charset="0"/>
              </a:rPr>
              <a:t>in Antarctica</a:t>
            </a:r>
          </a:p>
          <a:p>
            <a:pPr>
              <a:buClr>
                <a:schemeClr val="tx1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sz="2300" i="1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Clr>
                <a:schemeClr val="tx1"/>
              </a:buClr>
              <a:buSzPct val="100000"/>
              <a:buFont typeface="Arial" charset="0"/>
              <a:buChar char="•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similar terms, achieved from window-context can cause topic shifting!</a:t>
            </a:r>
          </a:p>
          <a:p>
            <a:pPr marL="342900" indent="-342900">
              <a:buClr>
                <a:srgbClr val="FF0000"/>
              </a:buClr>
              <a:buSzPct val="100000"/>
              <a:buFont typeface="Wingdings" charset="2"/>
              <a:buChar char="§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sz="2800" i="1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buClr>
                <a:srgbClr val="FF0000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Asthma: [</a:t>
            </a:r>
            <a:r>
              <a:rPr lang="en-US" sz="22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Bronchitis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allergy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allergies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Arthritis</a:t>
            </a: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sz="22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Diabetes</a:t>
            </a:r>
            <a:r>
              <a:rPr lang="en-US" sz="22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]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9629" y="32034"/>
            <a:ext cx="8851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word2vec</a:t>
            </a:r>
            <a:r>
              <a:rPr kumimoji="0" lang="en-US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 – Topic Shifting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5412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13611" y="1169877"/>
            <a:ext cx="8505825" cy="5029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marL="457200" lvl="2" indent="-457200">
              <a:buClr>
                <a:schemeClr val="tx1"/>
              </a:buClr>
              <a:buSzPct val="100000"/>
              <a:buFont typeface="Arial" charset="0"/>
              <a:buChar char="•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Using LSI: word document PPMI matrix + SVD</a:t>
            </a:r>
          </a:p>
          <a:p>
            <a:pPr marL="457200" indent="-457200">
              <a:buClr>
                <a:schemeClr val="tx1"/>
              </a:buClr>
              <a:buSzPct val="100000"/>
              <a:buFont typeface="Arial" charset="0"/>
              <a:buChar char="•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r>
              <a:rPr lang="en-US" sz="2300" dirty="0">
                <a:latin typeface="Helvetica" charset="0"/>
                <a:ea typeface="Helvetica" charset="0"/>
                <a:cs typeface="Helvetica" charset="0"/>
              </a:rPr>
              <a:t>Words with similar document contexts capture the topical relations</a:t>
            </a:r>
          </a:p>
          <a:p>
            <a:pPr>
              <a:buClr>
                <a:srgbClr val="FF0000"/>
              </a:buClr>
              <a:buSzPct val="10000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</a:pPr>
            <a:endParaRPr lang="en-US" sz="23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9629" y="32034"/>
            <a:ext cx="8851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Document </a:t>
            </a:r>
            <a:r>
              <a:rPr kumimoji="0" lang="en-US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Context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" name="Gefaltete Ecke 9"/>
          <p:cNvSpPr/>
          <p:nvPr/>
        </p:nvSpPr>
        <p:spPr>
          <a:xfrm rot="16200000">
            <a:off x="4170895" y="3596189"/>
            <a:ext cx="2708576" cy="2521262"/>
          </a:xfrm>
          <a:prstGeom prst="foldedCorner">
            <a:avLst/>
          </a:prstGeom>
          <a:gradFill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6200000" scaled="1"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t" anchorCtr="1">
            <a:noAutofit/>
          </a:bodyPr>
          <a:lstStyle/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fossil fuel</a:t>
            </a:r>
            <a:endParaRPr lang="en-US" sz="1800" noProof="1">
              <a:solidFill>
                <a:schemeClr val="bg2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noProof="1"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endParaRPr kumimoji="0" lang="en-US" sz="1800" b="0" i="1" u="none" strike="noStrike" cap="none" spc="0" normalizeH="0" baseline="0" noProof="1">
              <a:ln>
                <a:noFill/>
              </a:ln>
              <a:solidFill>
                <a:srgbClr val="FF0000"/>
              </a:solidFill>
              <a:effectLst/>
              <a:uFillTx/>
              <a:latin typeface="Helvetica" charset="0"/>
              <a:ea typeface="Helvetica" charset="0"/>
              <a:cs typeface="Helvetica" charset="0"/>
              <a:sym typeface="Calibri"/>
            </a:endParaRPr>
          </a:p>
        </p:txBody>
      </p:sp>
      <p:sp>
        <p:nvSpPr>
          <p:cNvPr id="11" name="Gefaltete Ecke 10"/>
          <p:cNvSpPr>
            <a:spLocks/>
          </p:cNvSpPr>
          <p:nvPr/>
        </p:nvSpPr>
        <p:spPr>
          <a:xfrm rot="16200000">
            <a:off x="648972" y="3515298"/>
            <a:ext cx="2708577" cy="2683043"/>
          </a:xfrm>
          <a:prstGeom prst="foldedCorner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6200000" scaled="1"/>
            <a:tileRect/>
          </a:gra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9" tIns="45719" rIns="45719" bIns="45719" numCol="1" spcCol="38100" rtlCol="0" anchor="t" anchorCtr="1">
            <a:noAutofit/>
          </a:bodyPr>
          <a:lstStyle/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>
              <a:spcBef>
                <a:spcPts val="0"/>
              </a:spcBef>
            </a:pPr>
            <a:r>
              <a:rPr lang="en-US" sz="18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  global</a:t>
            </a:r>
            <a:r>
              <a:rPr lang="fa-IR" sz="18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de-AT" sz="1800" dirty="0" err="1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w</a:t>
            </a:r>
            <a:r>
              <a:rPr lang="en-US" sz="18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arming</a:t>
            </a:r>
            <a:endParaRPr lang="en-US" sz="1800" noProof="1">
              <a:solidFill>
                <a:schemeClr val="bg2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spcBef>
                <a:spcPts val="0"/>
              </a:spcBef>
            </a:pPr>
            <a:endParaRPr lang="en-US" sz="1800" noProof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Gerade Verbindung mit Pfeil 2"/>
          <p:cNvCxnSpPr/>
          <p:nvPr/>
        </p:nvCxnSpPr>
        <p:spPr>
          <a:xfrm flipH="1" flipV="1">
            <a:off x="2779297" y="4932949"/>
            <a:ext cx="1937082" cy="601577"/>
          </a:xfrm>
          <a:prstGeom prst="straightConnector1">
            <a:avLst/>
          </a:prstGeom>
          <a:noFill/>
          <a:ln w="44450" cap="flat">
            <a:solidFill>
              <a:schemeClr val="accent1"/>
            </a:solidFill>
            <a:prstDash val="solid"/>
            <a:bevel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Rechteck 14"/>
          <p:cNvSpPr/>
          <p:nvPr/>
        </p:nvSpPr>
        <p:spPr>
          <a:xfrm rot="974620">
            <a:off x="3426966" y="4880047"/>
            <a:ext cx="8483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Helvetica" charset="0"/>
                <a:ea typeface="Helvetica" charset="0"/>
                <a:cs typeface="Helvetica" charset="0"/>
              </a:rPr>
              <a:t>similar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452101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00" y="0"/>
            <a:ext cx="66648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7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7640638" y="-33338"/>
            <a:ext cx="925512" cy="3365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29629" y="32034"/>
            <a:ext cx="88515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sz="2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Document</a:t>
            </a:r>
            <a:r>
              <a:rPr kumimoji="0" lang="en-US" sz="2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sym typeface="Times"/>
              </a:rPr>
              <a:t> and Window Context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795366"/>
              </p:ext>
            </p:extLst>
          </p:nvPr>
        </p:nvGraphicFramePr>
        <p:xfrm>
          <a:off x="886328" y="2091700"/>
          <a:ext cx="2741783" cy="261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Asthma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+mn-lt"/>
                        </a:rPr>
                        <a:t>Bronchitis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allergy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allergies</a:t>
                      </a:r>
                      <a:endParaRPr lang="en-US" sz="180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+mn-lt"/>
                        </a:rPr>
                        <a:t>Arthritis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  <a:latin typeface="+mn-lt"/>
                        </a:rPr>
                        <a:t>Diabetes</a:t>
                      </a:r>
                      <a:endParaRPr lang="en-US" sz="1800" dirty="0"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54910"/>
              </p:ext>
            </p:extLst>
          </p:nvPr>
        </p:nvGraphicFramePr>
        <p:xfrm>
          <a:off x="4810377" y="2091700"/>
          <a:ext cx="2741783" cy="2617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4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sz="2400" b="0" noProof="0" dirty="0">
                          <a:solidFill>
                            <a:schemeClr val="tx1"/>
                          </a:solidFill>
                          <a:latin typeface="Helvetica" charset="0"/>
                          <a:ea typeface="Helvetica" charset="0"/>
                          <a:cs typeface="Helvetica" charset="0"/>
                        </a:rPr>
                        <a:t>Asthma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noProof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symptoms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tx1"/>
                          </a:solidFill>
                          <a:latin typeface="+mn-lt"/>
                        </a:rPr>
                        <a:t>breathing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tx1"/>
                          </a:solidFill>
                          <a:latin typeface="+mn-lt"/>
                        </a:rPr>
                        <a:t>airway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tx1"/>
                          </a:solidFill>
                          <a:latin typeface="+mn-lt"/>
                        </a:rPr>
                        <a:t>disease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l"/>
                      <a:r>
                        <a:rPr lang="en-US" sz="1800" noProof="0" dirty="0">
                          <a:solidFill>
                            <a:schemeClr val="tx1"/>
                          </a:solidFill>
                          <a:latin typeface="+mn-lt"/>
                        </a:rPr>
                        <a:t>allergy</a:t>
                      </a:r>
                      <a:endParaRPr lang="en-US" sz="1800" noProof="0" dirty="0">
                        <a:solidFill>
                          <a:schemeClr val="tx1"/>
                        </a:solidFill>
                        <a:latin typeface="Helvetica" charset="0"/>
                        <a:ea typeface="Helvetica" charset="0"/>
                        <a:cs typeface="Helvetica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Rechteck 1"/>
          <p:cNvSpPr/>
          <p:nvPr/>
        </p:nvSpPr>
        <p:spPr>
          <a:xfrm>
            <a:off x="1472496" y="1176868"/>
            <a:ext cx="1604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word2vec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5908145" y="1176868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Helvetica" charset="0"/>
                <a:ea typeface="Helvetica" charset="0"/>
                <a:cs typeface="Helvetica" charset="0"/>
              </a:rPr>
              <a:t>LSI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3628111" y="3014064"/>
            <a:ext cx="1182266" cy="523222"/>
            <a:chOff x="3628111" y="3014064"/>
            <a:chExt cx="1182266" cy="523222"/>
          </a:xfrm>
        </p:grpSpPr>
        <p:cxnSp>
          <p:nvCxnSpPr>
            <p:cNvPr id="16" name="Gerade Verbindung mit Pfeil 15"/>
            <p:cNvCxnSpPr/>
            <p:nvPr/>
          </p:nvCxnSpPr>
          <p:spPr>
            <a:xfrm flipH="1">
              <a:off x="3628111" y="3537284"/>
              <a:ext cx="1182266" cy="2"/>
            </a:xfrm>
            <a:prstGeom prst="straightConnector1">
              <a:avLst/>
            </a:prstGeom>
            <a:noFill/>
            <a:ln w="79375" cap="flat">
              <a:solidFill>
                <a:schemeClr val="tx1"/>
              </a:solidFill>
              <a:prstDash val="solid"/>
              <a:bevel/>
              <a:headEnd type="triangle"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" name="Rechteck 16"/>
            <p:cNvSpPr/>
            <p:nvPr/>
          </p:nvSpPr>
          <p:spPr>
            <a:xfrm>
              <a:off x="4056074" y="3014064"/>
              <a:ext cx="3642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latin typeface="Calibri" charset="0"/>
                </a:rPr>
                <a:t>+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22104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00341" y="656101"/>
            <a:ext cx="8518805" cy="1415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Gain of adding each extended term on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>
                <a:latin typeface="Helvetica" pitchFamily="2" charset="0"/>
              </a:rPr>
              <a:t>document context </a:t>
            </a:r>
            <a:r>
              <a:rPr lang="en-US" sz="2200" dirty="0">
                <a:latin typeface="Helvetica" pitchFamily="2" charset="0"/>
              </a:rPr>
              <a:t>to filter </a:t>
            </a:r>
            <a:r>
              <a:rPr lang="en-US" sz="2200" dirty="0">
                <a:solidFill>
                  <a:srgbClr val="FF0000"/>
                </a:solidFill>
                <a:latin typeface="Helvetica" pitchFamily="2" charset="0"/>
              </a:rPr>
              <a:t>negative</a:t>
            </a:r>
            <a:r>
              <a:rPr lang="en-US" sz="2200" dirty="0">
                <a:latin typeface="Helvetica" pitchFamily="2" charset="0"/>
              </a:rPr>
              <a:t> terms (Post-Filtering method)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414" y="50817"/>
            <a:ext cx="8785733" cy="614685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Performance Gain of Terms</a:t>
            </a:r>
          </a:p>
        </p:txBody>
      </p:sp>
      <p:sp>
        <p:nvSpPr>
          <p:cNvPr id="6" name="Rechteck 5"/>
          <p:cNvSpPr/>
          <p:nvPr/>
        </p:nvSpPr>
        <p:spPr>
          <a:xfrm>
            <a:off x="133415" y="6054248"/>
            <a:ext cx="8345568" cy="6924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300" dirty="0"/>
              <a:t>Word Embedding </a:t>
            </a:r>
            <a:r>
              <a:rPr lang="de-DE" sz="1300" dirty="0" err="1"/>
              <a:t>Causes</a:t>
            </a:r>
            <a:r>
              <a:rPr lang="de-DE" sz="1300" dirty="0"/>
              <a:t> Topic </a:t>
            </a:r>
            <a:r>
              <a:rPr lang="de-DE" sz="1300" dirty="0" err="1"/>
              <a:t>Shifting</a:t>
            </a:r>
            <a:r>
              <a:rPr lang="de-DE" sz="1300" dirty="0"/>
              <a:t>; </a:t>
            </a:r>
            <a:r>
              <a:rPr lang="de-DE" sz="1300" dirty="0" err="1"/>
              <a:t>Exploit</a:t>
            </a:r>
            <a:r>
              <a:rPr lang="de-DE" sz="1300" dirty="0"/>
              <a:t> Global </a:t>
            </a:r>
            <a:r>
              <a:rPr lang="de-DE" sz="1300" dirty="0" err="1"/>
              <a:t>Context</a:t>
            </a:r>
            <a:r>
              <a:rPr lang="de-DE" sz="1300" dirty="0"/>
              <a:t>!</a:t>
            </a:r>
          </a:p>
          <a:p>
            <a:pPr>
              <a:spcBef>
                <a:spcPts val="0"/>
              </a:spcBef>
            </a:pPr>
            <a:r>
              <a:rPr lang="de-DE" sz="1300" i="1" dirty="0"/>
              <a:t>Navid </a:t>
            </a:r>
            <a:r>
              <a:rPr lang="de-DE" sz="1300" i="1" dirty="0" err="1"/>
              <a:t>Rekabsaz</a:t>
            </a:r>
            <a:r>
              <a:rPr lang="de-DE" sz="1300" i="1" dirty="0"/>
              <a:t>, Mihai </a:t>
            </a:r>
            <a:r>
              <a:rPr lang="de-DE" sz="1300" i="1" dirty="0" err="1"/>
              <a:t>Lupu</a:t>
            </a:r>
            <a:r>
              <a:rPr lang="de-DE" sz="1300" i="1" dirty="0"/>
              <a:t>, Hamed Zamani, </a:t>
            </a:r>
            <a:r>
              <a:rPr lang="de-DE" sz="1300" i="1" dirty="0" err="1"/>
              <a:t>Allan</a:t>
            </a:r>
            <a:r>
              <a:rPr lang="de-DE" sz="1300" i="1" dirty="0"/>
              <a:t> </a:t>
            </a:r>
            <a:r>
              <a:rPr lang="de-DE" sz="1300" i="1" dirty="0" err="1"/>
              <a:t>Hanbury</a:t>
            </a:r>
            <a:endParaRPr lang="de-DE" sz="1300" i="1" dirty="0"/>
          </a:p>
          <a:p>
            <a:pPr>
              <a:spcBef>
                <a:spcPts val="0"/>
              </a:spcBef>
            </a:pPr>
            <a:r>
              <a:rPr lang="de-DE" sz="1300" dirty="0" err="1"/>
              <a:t>Proceedings</a:t>
            </a:r>
            <a:r>
              <a:rPr lang="de-DE" sz="1300" dirty="0"/>
              <a:t> </a:t>
            </a:r>
            <a:r>
              <a:rPr lang="de-DE" sz="1300" dirty="0" err="1"/>
              <a:t>of</a:t>
            </a:r>
            <a:r>
              <a:rPr lang="de-DE" sz="1300" dirty="0"/>
              <a:t> </a:t>
            </a:r>
            <a:r>
              <a:rPr lang="de-DE" sz="1300" dirty="0" err="1"/>
              <a:t>the</a:t>
            </a:r>
            <a:r>
              <a:rPr lang="de-DE" sz="1300" dirty="0"/>
              <a:t> ACM Conference on Research </a:t>
            </a:r>
            <a:r>
              <a:rPr lang="de-DE" sz="1300" dirty="0" err="1"/>
              <a:t>and</a:t>
            </a:r>
            <a:r>
              <a:rPr lang="de-DE" sz="1300" dirty="0"/>
              <a:t> Development in Information </a:t>
            </a:r>
            <a:r>
              <a:rPr lang="de-DE" sz="1300" dirty="0" err="1"/>
              <a:t>Retrieval</a:t>
            </a:r>
            <a:r>
              <a:rPr lang="de-DE" sz="1300" dirty="0"/>
              <a:t> (</a:t>
            </a:r>
            <a:r>
              <a:rPr lang="de-DE" sz="1300" b="1" dirty="0"/>
              <a:t>SIGIR 2017</a:t>
            </a:r>
            <a:r>
              <a:rPr lang="de-DE" sz="1300" dirty="0"/>
              <a:t>)</a:t>
            </a:r>
          </a:p>
        </p:txBody>
      </p:sp>
      <p:pic>
        <p:nvPicPr>
          <p:cNvPr id="7" name="Bild 2">
            <a:extLst>
              <a:ext uri="{FF2B5EF4-FFF2-40B4-BE49-F238E27FC236}">
                <a16:creationId xmlns:a16="http://schemas.microsoft.com/office/drawing/2014/main" id="{7445D8A0-0480-FE46-99B8-A582A5F2D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9" y="1624209"/>
            <a:ext cx="6115478" cy="4507529"/>
          </a:xfrm>
          <a:prstGeom prst="rect">
            <a:avLst/>
          </a:prstGeom>
        </p:spPr>
      </p:pic>
      <p:sp>
        <p:nvSpPr>
          <p:cNvPr id="8" name="Rechteck 3">
            <a:extLst>
              <a:ext uri="{FF2B5EF4-FFF2-40B4-BE49-F238E27FC236}">
                <a16:creationId xmlns:a16="http://schemas.microsoft.com/office/drawing/2014/main" id="{649E0F15-3528-8140-904F-C7AD41717120}"/>
              </a:ext>
            </a:extLst>
          </p:cNvPr>
          <p:cNvSpPr/>
          <p:nvPr/>
        </p:nvSpPr>
        <p:spPr>
          <a:xfrm>
            <a:off x="4209993" y="1690424"/>
            <a:ext cx="3249046" cy="2598679"/>
          </a:xfrm>
          <a:prstGeom prst="rect">
            <a:avLst/>
          </a:prstGeom>
          <a:noFill/>
          <a:ln w="50800" cap="flat">
            <a:solidFill>
              <a:schemeClr val="accent1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9117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143805"/>
            <a:ext cx="8994098" cy="614685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Post-Filter Embedding</a:t>
            </a:r>
          </a:p>
        </p:txBody>
      </p:sp>
      <p:sp>
        <p:nvSpPr>
          <p:cNvPr id="4" name="Rechteck 3"/>
          <p:cNvSpPr/>
          <p:nvPr/>
        </p:nvSpPr>
        <p:spPr>
          <a:xfrm>
            <a:off x="236307" y="856434"/>
            <a:ext cx="857526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0" lvl="1" indent="0">
              <a:spcBef>
                <a:spcPts val="600"/>
              </a:spcBef>
              <a:buSzPct val="100000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  <a:sym typeface="Avenir Next Medium"/>
              </a:rPr>
              <a:t>Gain of MAP over baseline, averaged on three collections. </a:t>
            </a:r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C2741137-7972-7943-9EA1-5F82975F7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2" y="1302710"/>
            <a:ext cx="7138416" cy="532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3476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00342" y="656101"/>
            <a:ext cx="825187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Incorporating external knowledge (e.g. from WordNet)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Post-processing step on a word embedding model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414" y="112809"/>
            <a:ext cx="8785733" cy="614685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Embedding Retrofitting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BF8BC4-9B27-1D42-9E33-A8F97B646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9419"/>
            <a:ext cx="9144000" cy="38340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9E6C4-F1D8-AC46-B671-5A75A941F7A8}"/>
              </a:ext>
            </a:extLst>
          </p:cNvPr>
          <p:cNvSpPr/>
          <p:nvPr/>
        </p:nvSpPr>
        <p:spPr>
          <a:xfrm>
            <a:off x="7928350" y="6417617"/>
            <a:ext cx="1447736" cy="249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1000" dirty="0" err="1">
                <a:latin typeface="Times" pitchFamily="2" charset="0"/>
              </a:rPr>
              <a:t>Manaal</a:t>
            </a:r>
            <a:r>
              <a:rPr lang="en-US" sz="1000" dirty="0">
                <a:latin typeface="Times" pitchFamily="2" charset="0"/>
              </a:rPr>
              <a:t> </a:t>
            </a:r>
            <a:r>
              <a:rPr lang="en-US" sz="1000" dirty="0" err="1">
                <a:latin typeface="Times" pitchFamily="2" charset="0"/>
              </a:rPr>
              <a:t>Faruqui</a:t>
            </a:r>
            <a:r>
              <a:rPr lang="en-US" sz="1000" dirty="0">
                <a:latin typeface="Times" pitchFamily="2" charset="0"/>
              </a:rPr>
              <a:t>, et al.</a:t>
            </a:r>
          </a:p>
        </p:txBody>
      </p:sp>
    </p:spTree>
    <p:extLst>
      <p:ext uri="{BB962C8B-B14F-4D97-AF65-F5344CB8AC3E}">
        <p14:creationId xmlns:p14="http://schemas.microsoft.com/office/powerpoint/2010/main" val="393841342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00342" y="873077"/>
            <a:ext cx="8251876" cy="289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Retrofitting word2vec with document-context LSI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Highly similar LSI words (threshold@0.82)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414" y="174802"/>
            <a:ext cx="8785733" cy="614685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Retrofitting with Document-Context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01635-803C-CE4C-96B8-DE872847A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399" y="3858105"/>
            <a:ext cx="5349714" cy="28239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F885FC0-707C-B048-A822-CCBBB3FB5A11}"/>
              </a:ext>
            </a:extLst>
          </p:cNvPr>
          <p:cNvSpPr/>
          <p:nvPr/>
        </p:nvSpPr>
        <p:spPr>
          <a:xfrm>
            <a:off x="4950561" y="1867677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Alzheimer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8632252-D623-DD41-874A-F1C3C50F5857}"/>
              </a:ext>
            </a:extLst>
          </p:cNvPr>
          <p:cNvSpPr/>
          <p:nvPr/>
        </p:nvSpPr>
        <p:spPr>
          <a:xfrm>
            <a:off x="6137285" y="2364848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F15855-01D6-0149-93E4-78A77F4A911C}"/>
              </a:ext>
            </a:extLst>
          </p:cNvPr>
          <p:cNvSpPr/>
          <p:nvPr/>
        </p:nvSpPr>
        <p:spPr>
          <a:xfrm>
            <a:off x="890723" y="2154988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Alzheimer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EE5888-4425-374A-B571-F9BFE0F1C845}"/>
              </a:ext>
            </a:extLst>
          </p:cNvPr>
          <p:cNvSpPr/>
          <p:nvPr/>
        </p:nvSpPr>
        <p:spPr>
          <a:xfrm>
            <a:off x="1043124" y="2367346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MS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Pfeil nach unten 8">
            <a:extLst>
              <a:ext uri="{FF2B5EF4-FFF2-40B4-BE49-F238E27FC236}">
                <a16:creationId xmlns:a16="http://schemas.microsoft.com/office/drawing/2014/main" id="{BE624C93-0A9E-E14B-B997-697257508D47}"/>
              </a:ext>
            </a:extLst>
          </p:cNvPr>
          <p:cNvSpPr/>
          <p:nvPr/>
        </p:nvSpPr>
        <p:spPr bwMode="auto">
          <a:xfrm rot="16200000">
            <a:off x="3276671" y="1687796"/>
            <a:ext cx="599936" cy="1130481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3CBC70-4B59-6C4C-9404-5562E4585DDC}"/>
              </a:ext>
            </a:extLst>
          </p:cNvPr>
          <p:cNvSpPr/>
          <p:nvPr/>
        </p:nvSpPr>
        <p:spPr>
          <a:xfrm>
            <a:off x="5944915" y="2562218"/>
            <a:ext cx="134912" cy="14990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45719" tIns="45719" rIns="45719" bIns="45719" numCol="1" spcCol="38100" rtlCol="0" anchor="ctr"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Multiple sclerosis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4275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/>
        </p:nvSpPr>
        <p:spPr>
          <a:xfrm>
            <a:off x="400342" y="873077"/>
            <a:ext cx="8251876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Patent Domain : CLEF-IP 2013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charset="0"/>
                <a:ea typeface="Helvetica" charset="0"/>
                <a:cs typeface="Helvetica" charset="0"/>
              </a:rPr>
              <a:t>LSI with Post-Filtering or Retrofitting is effective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414" y="174802"/>
            <a:ext cx="8785733" cy="614685"/>
          </a:xfrm>
        </p:spPr>
        <p:txBody>
          <a:bodyPr/>
          <a:lstStyle/>
          <a:p>
            <a:pPr algn="ctr"/>
            <a:r>
              <a:rPr lang="en-US" sz="2800" b="1" dirty="0">
                <a:latin typeface="Helvetica" charset="0"/>
                <a:ea typeface="Helvetica" charset="0"/>
                <a:cs typeface="Helvetica" charset="0"/>
              </a:rPr>
              <a:t>Retrofitting Retrieval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DB666-B50A-CC44-8EC7-2614903D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14" y="1988485"/>
            <a:ext cx="7208952" cy="4737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11EBED-7975-BE41-ACD3-D85B2C84580D}"/>
              </a:ext>
            </a:extLst>
          </p:cNvPr>
          <p:cNvSpPr/>
          <p:nvPr/>
        </p:nvSpPr>
        <p:spPr>
          <a:xfrm>
            <a:off x="708875" y="3518116"/>
            <a:ext cx="7634809" cy="480447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98AFE1-4871-C34A-94DC-C12AAF5DE7C6}"/>
              </a:ext>
            </a:extLst>
          </p:cNvPr>
          <p:cNvSpPr/>
          <p:nvPr/>
        </p:nvSpPr>
        <p:spPr>
          <a:xfrm>
            <a:off x="708875" y="5827363"/>
            <a:ext cx="7634809" cy="898901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dash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0145575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A16543-E11A-5C4A-8165-65A283B42BD5}"/>
              </a:ext>
            </a:extLst>
          </p:cNvPr>
          <p:cNvSpPr/>
          <p:nvPr/>
        </p:nvSpPr>
        <p:spPr>
          <a:xfrm rot="9883922">
            <a:off x="7252102" y="725860"/>
            <a:ext cx="1518834" cy="739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9180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645835" y="786989"/>
            <a:ext cx="318292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500" i="1"/>
            </a:pPr>
            <a:r>
              <a:rPr sz="1800" dirty="0"/>
              <a:t>return price=(price</a:t>
            </a:r>
            <a:r>
              <a:rPr sz="1050" dirty="0"/>
              <a:t>(t) </a:t>
            </a:r>
            <a:r>
              <a:rPr sz="1800" dirty="0"/>
              <a:t>/ price</a:t>
            </a:r>
            <a:r>
              <a:rPr sz="1100" dirty="0"/>
              <a:t>(t-1)</a:t>
            </a:r>
            <a:r>
              <a:rPr sz="1800" dirty="0"/>
              <a:t>)-1</a:t>
            </a:r>
          </a:p>
        </p:txBody>
      </p:sp>
      <p:grpSp>
        <p:nvGrpSpPr>
          <p:cNvPr id="148" name="Group 148"/>
          <p:cNvGrpSpPr/>
          <p:nvPr/>
        </p:nvGrpSpPr>
        <p:grpSpPr>
          <a:xfrm>
            <a:off x="629016" y="1199853"/>
            <a:ext cx="4350867" cy="369330"/>
            <a:chOff x="0" y="0"/>
            <a:chExt cx="4350866" cy="369329"/>
          </a:xfrm>
        </p:grpSpPr>
        <p:sp>
          <p:nvSpPr>
            <p:cNvPr id="146" name="Shape 146"/>
            <p:cNvSpPr/>
            <p:nvPr/>
          </p:nvSpPr>
          <p:spPr>
            <a:xfrm>
              <a:off x="3139639" y="53861"/>
              <a:ext cx="1211227" cy="261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500" i="1"/>
              </a:lvl1pPr>
            </a:lstStyle>
            <a:p>
              <a:r>
                <a:rPr sz="1100"/>
                <a:t>Kogan et al. </a:t>
              </a:r>
              <a:r>
                <a:rPr sz="1100" dirty="0"/>
                <a:t>[2009]</a:t>
              </a:r>
            </a:p>
          </p:txBody>
        </p:sp>
        <p:sp>
          <p:nvSpPr>
            <p:cNvPr id="147" name="Shape 147"/>
            <p:cNvSpPr/>
            <p:nvPr/>
          </p:nvSpPr>
          <p:spPr>
            <a:xfrm>
              <a:off x="0" y="0"/>
              <a:ext cx="3139639" cy="369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500" i="1"/>
              </a:lvl1pPr>
            </a:lstStyle>
            <a:p>
              <a:r>
                <a:rPr sz="1800" dirty="0"/>
                <a:t>volatility=log(std(return prices))</a:t>
              </a:r>
            </a:p>
          </p:txBody>
        </p:sp>
      </p:grpSp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808208"/>
            <a:ext cx="6672138" cy="38806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5" name="Group 155"/>
          <p:cNvGrpSpPr/>
          <p:nvPr/>
        </p:nvGrpSpPr>
        <p:grpSpPr>
          <a:xfrm>
            <a:off x="1196840" y="2003417"/>
            <a:ext cx="5964250" cy="3880627"/>
            <a:chOff x="1" y="0"/>
            <a:chExt cx="6676613" cy="4487291"/>
          </a:xfrm>
        </p:grpSpPr>
        <p:sp>
          <p:nvSpPr>
            <p:cNvPr id="150" name="Shape 150"/>
            <p:cNvSpPr/>
            <p:nvPr/>
          </p:nvSpPr>
          <p:spPr>
            <a:xfrm>
              <a:off x="4996514" y="0"/>
              <a:ext cx="690986" cy="4474027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2214111" y="13261"/>
              <a:ext cx="751370" cy="4474030"/>
            </a:xfrm>
            <a:prstGeom prst="rect">
              <a:avLst/>
            </a:prstGeom>
            <a:noFill/>
            <a:ln w="38100" cap="flat">
              <a:solidFill>
                <a:srgbClr val="8C3A38"/>
              </a:solidFill>
              <a:prstDash val="solid"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spcBef>
                  <a:spcPts val="0"/>
                </a:spcBef>
                <a:defRPr sz="2000" b="1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1" y="77057"/>
              <a:ext cx="2176778" cy="3570257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2979812" y="77056"/>
              <a:ext cx="2017612" cy="3570259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687502" y="77056"/>
              <a:ext cx="989112" cy="3570258"/>
            </a:xfrm>
            <a:prstGeom prst="rect">
              <a:avLst/>
            </a:prstGeom>
            <a:solidFill>
              <a:srgbClr val="FFFFFF">
                <a:alpha val="65813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9" name="Titel 1"/>
          <p:cNvSpPr>
            <a:spLocks noGrp="1"/>
          </p:cNvSpPr>
          <p:nvPr>
            <p:ph type="title"/>
          </p:nvPr>
        </p:nvSpPr>
        <p:spPr>
          <a:xfrm>
            <a:off x="215608" y="62630"/>
            <a:ext cx="8711416" cy="614685"/>
          </a:xfrm>
        </p:spPr>
        <p:txBody>
          <a:bodyPr/>
          <a:lstStyle/>
          <a:p>
            <a:pPr algn="ctr"/>
            <a:r>
              <a:rPr lang="en-US" sz="3200" b="1" dirty="0">
                <a:latin typeface="Helvetica" pitchFamily="2" charset="0"/>
              </a:rPr>
              <a:t>Volatility in Financial System</a:t>
            </a:r>
          </a:p>
        </p:txBody>
      </p:sp>
      <p:sp>
        <p:nvSpPr>
          <p:cNvPr id="14" name="Rechteck 13"/>
          <p:cNvSpPr/>
          <p:nvPr/>
        </p:nvSpPr>
        <p:spPr>
          <a:xfrm>
            <a:off x="215608" y="6095344"/>
            <a:ext cx="8345568" cy="692497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300" dirty="0" err="1"/>
              <a:t>Volatility</a:t>
            </a:r>
            <a:r>
              <a:rPr lang="de-DE" sz="1300" dirty="0"/>
              <a:t> </a:t>
            </a:r>
            <a:r>
              <a:rPr lang="de-DE" sz="1300" dirty="0" err="1"/>
              <a:t>Prediction</a:t>
            </a:r>
            <a:r>
              <a:rPr lang="de-DE" sz="1300" dirty="0"/>
              <a:t> </a:t>
            </a:r>
            <a:r>
              <a:rPr lang="de-DE" sz="1300" dirty="0" err="1"/>
              <a:t>using</a:t>
            </a:r>
            <a:r>
              <a:rPr lang="de-DE" sz="1300" dirty="0"/>
              <a:t> Financial Disclosures Sentiments </a:t>
            </a:r>
            <a:r>
              <a:rPr lang="de-DE" sz="1300" dirty="0" err="1"/>
              <a:t>with</a:t>
            </a:r>
            <a:r>
              <a:rPr lang="de-DE" sz="1300" dirty="0"/>
              <a:t> Word Embedding-</a:t>
            </a:r>
            <a:r>
              <a:rPr lang="de-DE" sz="1300" dirty="0" err="1"/>
              <a:t>based</a:t>
            </a:r>
            <a:r>
              <a:rPr lang="de-DE" sz="1300" dirty="0"/>
              <a:t> IR Models</a:t>
            </a:r>
          </a:p>
          <a:p>
            <a:pPr>
              <a:spcBef>
                <a:spcPts val="0"/>
              </a:spcBef>
            </a:pPr>
            <a:r>
              <a:rPr lang="en-US" sz="1300" i="1" dirty="0" err="1"/>
              <a:t>Navid</a:t>
            </a:r>
            <a:r>
              <a:rPr lang="en-US" sz="1300" i="1" dirty="0"/>
              <a:t> </a:t>
            </a:r>
            <a:r>
              <a:rPr lang="en-US" sz="1300" i="1" dirty="0" err="1"/>
              <a:t>Rekabsaz</a:t>
            </a:r>
            <a:r>
              <a:rPr lang="en-US" sz="1300" i="1" dirty="0"/>
              <a:t>, Mihai </a:t>
            </a:r>
            <a:r>
              <a:rPr lang="en-US" sz="1300" i="1" dirty="0" err="1"/>
              <a:t>Lupu</a:t>
            </a:r>
            <a:r>
              <a:rPr lang="en-US" sz="1300" i="1" dirty="0"/>
              <a:t>, </a:t>
            </a:r>
            <a:r>
              <a:rPr lang="en-US" sz="1300" i="1" dirty="0" err="1"/>
              <a:t>Artem</a:t>
            </a:r>
            <a:r>
              <a:rPr lang="en-US" sz="1300" i="1" dirty="0"/>
              <a:t> </a:t>
            </a:r>
            <a:r>
              <a:rPr lang="en-US" sz="1300" i="1" dirty="0" err="1"/>
              <a:t>Baklanov</a:t>
            </a:r>
            <a:r>
              <a:rPr lang="en-US" sz="1300" i="1" dirty="0"/>
              <a:t>, Allan </a:t>
            </a:r>
            <a:r>
              <a:rPr lang="en-US" sz="1300" i="1" dirty="0" err="1"/>
              <a:t>Hanbury</a:t>
            </a:r>
            <a:r>
              <a:rPr lang="en-US" sz="1300" i="1" dirty="0"/>
              <a:t>, Alexander </a:t>
            </a:r>
            <a:r>
              <a:rPr lang="en-US" sz="1300" i="1" dirty="0" err="1"/>
              <a:t>Duer</a:t>
            </a:r>
            <a:r>
              <a:rPr lang="en-US" sz="1300" i="1" dirty="0"/>
              <a:t>, Linda Anderson</a:t>
            </a:r>
          </a:p>
          <a:p>
            <a:pPr>
              <a:spcBef>
                <a:spcPts val="0"/>
              </a:spcBef>
            </a:pPr>
            <a:r>
              <a:rPr lang="en-US" sz="1300" dirty="0"/>
              <a:t>In Proceedings of the Annual Meeting of the Association for Computational Linguistics (</a:t>
            </a:r>
            <a:r>
              <a:rPr lang="en-US" sz="1300" b="1" dirty="0"/>
              <a:t>ACL 2017</a:t>
            </a:r>
            <a:r>
              <a:rPr lang="en-US" sz="1300" dirty="0"/>
              <a:t>)</a:t>
            </a:r>
            <a:endParaRPr lang="en-US" sz="13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165845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 animBg="1" advAuto="0"/>
      <p:bldP spid="155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0k-2011-423237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5795" y="1777115"/>
            <a:ext cx="3399153" cy="4399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10k-2011-423237-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015" y="756013"/>
            <a:ext cx="4412588" cy="5710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10k-2011-423237-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2507" y="877874"/>
            <a:ext cx="3220662" cy="416803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192015" y="62630"/>
            <a:ext cx="8519837" cy="614685"/>
          </a:xfrm>
        </p:spPr>
        <p:txBody>
          <a:bodyPr/>
          <a:lstStyle/>
          <a:p>
            <a:pPr algn="ctr"/>
            <a:r>
              <a:rPr lang="en-US" sz="3200" b="1" dirty="0">
                <a:latin typeface="Helvetica" pitchFamily="2" charset="0"/>
              </a:rPr>
              <a:t>Companies Annual Reports</a:t>
            </a:r>
          </a:p>
        </p:txBody>
      </p:sp>
    </p:spTree>
    <p:extLst>
      <p:ext uri="{BB962C8B-B14F-4D97-AF65-F5344CB8AC3E}">
        <p14:creationId xmlns:p14="http://schemas.microsoft.com/office/powerpoint/2010/main" val="517075945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>
            <a:off x="-164561" y="864486"/>
            <a:ext cx="9213558" cy="1605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>
                <a:latin typeface="Helvetica" pitchFamily="2" charset="0"/>
              </a:rPr>
              <a:t>Prediction of the upcoming quartiles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>
                <a:latin typeface="Helvetica" pitchFamily="2" charset="0"/>
              </a:rPr>
              <a:t>Applying Generalized BM25 weighting model as features for ML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r>
              <a:rPr lang="en-US" dirty="0">
                <a:latin typeface="Helvetica" pitchFamily="2" charset="0"/>
              </a:rPr>
              <a:t>Text data significantly improves prediction</a:t>
            </a:r>
          </a:p>
          <a:p>
            <a:pPr marL="611605" lvl="1" indent="-230605">
              <a:spcBef>
                <a:spcPts val="600"/>
              </a:spcBef>
              <a:buSzPct val="100000"/>
              <a:buChar char="•"/>
              <a:defRPr sz="23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5980" y="241300"/>
            <a:ext cx="8572258" cy="576263"/>
          </a:xfrm>
        </p:spPr>
        <p:txBody>
          <a:bodyPr/>
          <a:lstStyle/>
          <a:p>
            <a:pPr algn="ctr"/>
            <a:r>
              <a:rPr lang="en-US" sz="3200" b="1" dirty="0">
                <a:latin typeface="Helvetica" pitchFamily="2" charset="0"/>
              </a:rPr>
              <a:t>Volatility Prediction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49" y="2229492"/>
            <a:ext cx="6067824" cy="447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096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130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85980" y="241300"/>
            <a:ext cx="8572258" cy="576263"/>
          </a:xfrm>
        </p:spPr>
        <p:txBody>
          <a:bodyPr/>
          <a:lstStyle/>
          <a:p>
            <a:pPr algn="ctr"/>
            <a:r>
              <a:rPr lang="en-US" sz="3200" b="1" dirty="0">
                <a:latin typeface="Helvetica" pitchFamily="2" charset="0"/>
              </a:rPr>
              <a:t>Case Study</a:t>
            </a:r>
          </a:p>
        </p:txBody>
      </p:sp>
      <p:sp>
        <p:nvSpPr>
          <p:cNvPr id="5" name="Shape 289"/>
          <p:cNvSpPr/>
          <p:nvPr/>
        </p:nvSpPr>
        <p:spPr>
          <a:xfrm>
            <a:off x="482251" y="907763"/>
            <a:ext cx="8127493" cy="8002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1200"/>
              </a:spcBef>
              <a:defRPr sz="23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en-US" dirty="0"/>
              <a:t>Observation on gender bias in Wikipedia using explicit word2vec </a:t>
            </a:r>
            <a:r>
              <a:rPr lang="en-US" dirty="0" err="1"/>
              <a:t>SkipGram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1170"/>
            <a:ext cx="9144000" cy="3584448"/>
          </a:xfrm>
          <a:prstGeom prst="rect">
            <a:avLst/>
          </a:prstGeom>
        </p:spPr>
      </p:pic>
      <p:pic>
        <p:nvPicPr>
          <p:cNvPr id="6" name="Bild 2">
            <a:extLst>
              <a:ext uri="{FF2B5EF4-FFF2-40B4-BE49-F238E27FC236}">
                <a16:creationId xmlns:a16="http://schemas.microsoft.com/office/drawing/2014/main" id="{DB6083EF-EC99-434A-AF83-12E92C3A26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755"/>
          <a:stretch/>
        </p:blipFill>
        <p:spPr>
          <a:xfrm>
            <a:off x="1222300" y="5658806"/>
            <a:ext cx="7071360" cy="11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038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A16543-E11A-5C4A-8165-65A283B42BD5}"/>
              </a:ext>
            </a:extLst>
          </p:cNvPr>
          <p:cNvSpPr/>
          <p:nvPr/>
        </p:nvSpPr>
        <p:spPr>
          <a:xfrm rot="10800000">
            <a:off x="6663169" y="112460"/>
            <a:ext cx="1518834" cy="739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72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B2C53A12-333E-D04A-BF5E-0199A83A8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51" y="991892"/>
            <a:ext cx="8763000" cy="5749871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Helvetica" pitchFamily="2" charset="0"/>
                <a:ea typeface="Helvetica" charset="0"/>
                <a:cs typeface="Helvetica" charset="0"/>
              </a:rPr>
              <a:t>Supervised word embedding for IR</a:t>
            </a:r>
          </a:p>
          <a:p>
            <a:pPr lvl="1"/>
            <a:r>
              <a:rPr lang="en-US" sz="2200" dirty="0">
                <a:latin typeface="Helvetica" pitchFamily="2" charset="0"/>
                <a:ea typeface="Helvetica" charset="0"/>
                <a:cs typeface="Helvetica" charset="0"/>
              </a:rPr>
              <a:t>Learning word embedding based on relevance judgments</a:t>
            </a:r>
            <a:endParaRPr lang="en-US" sz="2200" i="1" dirty="0">
              <a:latin typeface="Helvetica" pitchFamily="2" charset="0"/>
            </a:endParaRPr>
          </a:p>
          <a:p>
            <a:endParaRPr lang="en-US" sz="2200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Helvetica" pitchFamily="2" charset="0"/>
              </a:rPr>
              <a:t>Deep IR model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Hierarchal Attention-based IR models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Applicable to Cross-Lingual IR, and transfer learning</a:t>
            </a:r>
          </a:p>
          <a:p>
            <a:pPr lvl="1"/>
            <a:endParaRPr lang="en-US" sz="22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Helvetica" pitchFamily="2" charset="0"/>
              </a:rPr>
              <a:t>Multi-Vector Word Embedding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Mixtures of embeddings for every word to disambiguate senses</a:t>
            </a:r>
          </a:p>
          <a:p>
            <a:endParaRPr lang="en-US" sz="2200" dirty="0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 sz="2200" b="1" dirty="0">
                <a:solidFill>
                  <a:schemeClr val="tx1"/>
                </a:solidFill>
                <a:latin typeface="Helvetica" pitchFamily="2" charset="0"/>
              </a:rPr>
              <a:t>Multi-Lingual Neural Language Modeling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Generalize language modeling for low-resource languages by jointly </a:t>
            </a:r>
            <a:r>
              <a:rPr lang="en-US" sz="2200">
                <a:solidFill>
                  <a:schemeClr val="tx1"/>
                </a:solidFill>
                <a:latin typeface="Helvetica" pitchFamily="2" charset="0"/>
              </a:rPr>
              <a:t>learning with several </a:t>
            </a:r>
            <a:r>
              <a:rPr lang="en-US" sz="2200" dirty="0">
                <a:solidFill>
                  <a:schemeClr val="tx1"/>
                </a:solidFill>
                <a:latin typeface="Helvetica" pitchFamily="2" charset="0"/>
              </a:rPr>
              <a:t>languages</a:t>
            </a:r>
          </a:p>
          <a:p>
            <a:endParaRPr lang="en-US" sz="2200" b="1" dirty="0">
              <a:solidFill>
                <a:schemeClr val="tx1"/>
              </a:solidFill>
              <a:latin typeface="Helvetica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2833B-7C73-604A-8125-DCFDEF84B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887" y="1890793"/>
            <a:ext cx="1464264" cy="254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9679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5712" cy="6858000"/>
          </a:xfrm>
          <a:prstGeom prst="rect">
            <a:avLst/>
          </a:prstGeom>
        </p:spPr>
      </p:pic>
      <p:sp>
        <p:nvSpPr>
          <p:cNvPr id="306" name="Shape 306"/>
          <p:cNvSpPr/>
          <p:nvPr/>
        </p:nvSpPr>
        <p:spPr>
          <a:xfrm>
            <a:off x="94361" y="189286"/>
            <a:ext cx="8812774" cy="12394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>
              <a:spcBef>
                <a:spcPts val="0"/>
              </a:spcBef>
              <a:defRPr sz="5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algn="l"/>
            <a:r>
              <a:rPr lang="en-US" dirty="0"/>
              <a:t>Thanks!</a:t>
            </a:r>
          </a:p>
        </p:txBody>
      </p:sp>
      <p:grpSp>
        <p:nvGrpSpPr>
          <p:cNvPr id="16" name="Gruppierung 15"/>
          <p:cNvGrpSpPr/>
          <p:nvPr/>
        </p:nvGrpSpPr>
        <p:grpSpPr>
          <a:xfrm>
            <a:off x="94361" y="5829314"/>
            <a:ext cx="6201508" cy="914400"/>
            <a:chOff x="94361" y="4429126"/>
            <a:chExt cx="6201508" cy="914400"/>
          </a:xfrm>
        </p:grpSpPr>
        <p:sp>
          <p:nvSpPr>
            <p:cNvPr id="17" name="Abgerundetes Rechteck 16"/>
            <p:cNvSpPr/>
            <p:nvPr/>
          </p:nvSpPr>
          <p:spPr>
            <a:xfrm>
              <a:off x="94361" y="4429126"/>
              <a:ext cx="6201508" cy="914400"/>
            </a:xfrm>
            <a:prstGeom prst="round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" name="Group 312"/>
            <p:cNvGrpSpPr/>
            <p:nvPr/>
          </p:nvGrpSpPr>
          <p:grpSpPr>
            <a:xfrm>
              <a:off x="158520" y="4565819"/>
              <a:ext cx="5953354" cy="602063"/>
              <a:chOff x="-80947" y="16248"/>
              <a:chExt cx="5953354" cy="602060"/>
            </a:xfrm>
            <a:noFill/>
          </p:grpSpPr>
          <p:sp>
            <p:nvSpPr>
              <p:cNvPr id="19" name="Shape 308"/>
              <p:cNvSpPr/>
              <p:nvPr/>
            </p:nvSpPr>
            <p:spPr>
              <a:xfrm>
                <a:off x="3942315" y="107925"/>
                <a:ext cx="1930092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>
                    <a:solidFill>
                      <a:schemeClr val="tx1"/>
                    </a:solidFill>
                  </a:rPr>
                  <a:t>@</a:t>
                </a:r>
                <a:r>
                  <a:rPr lang="de-AT" dirty="0" err="1">
                    <a:solidFill>
                      <a:schemeClr val="tx1"/>
                    </a:solidFill>
                  </a:rPr>
                  <a:t>navidr</a:t>
                </a:r>
                <a:r>
                  <a:rPr dirty="0">
                    <a:solidFill>
                      <a:schemeClr val="tx1"/>
                    </a:solidFill>
                  </a:rPr>
                  <a:t>ekabsaz</a:t>
                </a:r>
              </a:p>
            </p:txBody>
          </p:sp>
          <p:sp>
            <p:nvSpPr>
              <p:cNvPr id="20" name="Shape 309"/>
              <p:cNvSpPr/>
              <p:nvPr/>
            </p:nvSpPr>
            <p:spPr>
              <a:xfrm>
                <a:off x="528720" y="125500"/>
                <a:ext cx="3329146" cy="400107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4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de-AT" dirty="0" err="1">
                    <a:solidFill>
                      <a:schemeClr val="tx1"/>
                    </a:solidFill>
                  </a:rPr>
                  <a:t>navid</a:t>
                </a:r>
                <a:r>
                  <a:rPr lang="de-AT" dirty="0">
                    <a:solidFill>
                      <a:schemeClr val="tx1"/>
                    </a:solidFill>
                  </a:rPr>
                  <a:t>.</a:t>
                </a:r>
                <a:r>
                  <a:rPr dirty="0">
                    <a:solidFill>
                      <a:schemeClr val="tx1"/>
                    </a:solidFill>
                  </a:rPr>
                  <a:t>rekabsaz@</a:t>
                </a:r>
                <a:r>
                  <a:rPr lang="de-AT" dirty="0" err="1">
                    <a:solidFill>
                      <a:schemeClr val="tx1"/>
                    </a:solidFill>
                  </a:rPr>
                  <a:t>idiap</a:t>
                </a:r>
                <a:r>
                  <a:rPr dirty="0">
                    <a:solidFill>
                      <a:schemeClr val="tx1"/>
                    </a:solidFill>
                  </a:rPr>
                  <a:t>.</a:t>
                </a:r>
                <a:r>
                  <a:rPr lang="de-AT" dirty="0" err="1">
                    <a:solidFill>
                      <a:schemeClr val="tx1"/>
                    </a:solidFill>
                  </a:rPr>
                  <a:t>ch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1" name="pasted-image.tif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10389" t="10389" r="10365" b="10365"/>
              <a:stretch>
                <a:fillRect/>
              </a:stretch>
            </p:blipFill>
            <p:spPr>
              <a:xfrm>
                <a:off x="3428635" y="58791"/>
                <a:ext cx="481807" cy="481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891" y="0"/>
                      <a:pt x="1384" y="39"/>
                      <a:pt x="712" y="712"/>
                    </a:cubicBezTo>
                    <a:cubicBezTo>
                      <a:pt x="39" y="1384"/>
                      <a:pt x="0" y="1891"/>
                      <a:pt x="0" y="10800"/>
                    </a:cubicBezTo>
                    <a:cubicBezTo>
                      <a:pt x="0" y="19709"/>
                      <a:pt x="39" y="20216"/>
                      <a:pt x="712" y="20888"/>
                    </a:cubicBezTo>
                    <a:cubicBezTo>
                      <a:pt x="1384" y="21561"/>
                      <a:pt x="1884" y="21600"/>
                      <a:pt x="10853" y="21600"/>
                    </a:cubicBezTo>
                    <a:cubicBezTo>
                      <a:pt x="19142" y="21600"/>
                      <a:pt x="20373" y="21527"/>
                      <a:pt x="20942" y="21013"/>
                    </a:cubicBezTo>
                    <a:cubicBezTo>
                      <a:pt x="21538" y="20473"/>
                      <a:pt x="21600" y="19681"/>
                      <a:pt x="21600" y="10925"/>
                    </a:cubicBezTo>
                    <a:cubicBezTo>
                      <a:pt x="21600" y="1894"/>
                      <a:pt x="21561" y="1385"/>
                      <a:pt x="20888" y="712"/>
                    </a:cubicBezTo>
                    <a:cubicBezTo>
                      <a:pt x="20216" y="39"/>
                      <a:pt x="19709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  <p:pic>
            <p:nvPicPr>
              <p:cNvPr id="22" name="pasted-image.tiff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222" t="222" r="250" b="250"/>
              <a:stretch>
                <a:fillRect/>
              </a:stretch>
            </p:blipFill>
            <p:spPr>
              <a:xfrm>
                <a:off x="-80947" y="16248"/>
                <a:ext cx="602061" cy="602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7" y="0"/>
                    </a:moveTo>
                    <a:cubicBezTo>
                      <a:pt x="9700" y="28"/>
                      <a:pt x="8973" y="59"/>
                      <a:pt x="8928" y="100"/>
                    </a:cubicBezTo>
                    <a:cubicBezTo>
                      <a:pt x="8835" y="184"/>
                      <a:pt x="8363" y="355"/>
                      <a:pt x="7888" y="470"/>
                    </a:cubicBezTo>
                    <a:cubicBezTo>
                      <a:pt x="5209" y="1119"/>
                      <a:pt x="2550" y="3320"/>
                      <a:pt x="1225" y="5980"/>
                    </a:cubicBezTo>
                    <a:cubicBezTo>
                      <a:pt x="816" y="6801"/>
                      <a:pt x="431" y="7778"/>
                      <a:pt x="370" y="8159"/>
                    </a:cubicBezTo>
                    <a:cubicBezTo>
                      <a:pt x="309" y="8539"/>
                      <a:pt x="185" y="8904"/>
                      <a:pt x="100" y="8956"/>
                    </a:cubicBezTo>
                    <a:cubicBezTo>
                      <a:pt x="58" y="8982"/>
                      <a:pt x="28" y="9695"/>
                      <a:pt x="0" y="10807"/>
                    </a:cubicBezTo>
                    <a:cubicBezTo>
                      <a:pt x="28" y="11919"/>
                      <a:pt x="58" y="12633"/>
                      <a:pt x="100" y="12658"/>
                    </a:cubicBezTo>
                    <a:cubicBezTo>
                      <a:pt x="185" y="12711"/>
                      <a:pt x="309" y="13061"/>
                      <a:pt x="370" y="13441"/>
                    </a:cubicBezTo>
                    <a:cubicBezTo>
                      <a:pt x="431" y="13822"/>
                      <a:pt x="816" y="14799"/>
                      <a:pt x="1225" y="15620"/>
                    </a:cubicBezTo>
                    <a:cubicBezTo>
                      <a:pt x="2550" y="18280"/>
                      <a:pt x="5209" y="20495"/>
                      <a:pt x="7888" y="21144"/>
                    </a:cubicBezTo>
                    <a:cubicBezTo>
                      <a:pt x="8363" y="21260"/>
                      <a:pt x="8835" y="21416"/>
                      <a:pt x="8928" y="21500"/>
                    </a:cubicBezTo>
                    <a:cubicBezTo>
                      <a:pt x="8973" y="21541"/>
                      <a:pt x="9700" y="21572"/>
                      <a:pt x="10807" y="21600"/>
                    </a:cubicBezTo>
                    <a:cubicBezTo>
                      <a:pt x="11914" y="21572"/>
                      <a:pt x="12642" y="21541"/>
                      <a:pt x="12687" y="21500"/>
                    </a:cubicBezTo>
                    <a:cubicBezTo>
                      <a:pt x="12780" y="21416"/>
                      <a:pt x="13251" y="21249"/>
                      <a:pt x="13740" y="21130"/>
                    </a:cubicBezTo>
                    <a:cubicBezTo>
                      <a:pt x="16361" y="20494"/>
                      <a:pt x="19072" y="18235"/>
                      <a:pt x="20375" y="15620"/>
                    </a:cubicBezTo>
                    <a:cubicBezTo>
                      <a:pt x="20784" y="14799"/>
                      <a:pt x="21169" y="13822"/>
                      <a:pt x="21230" y="13441"/>
                    </a:cubicBezTo>
                    <a:cubicBezTo>
                      <a:pt x="21291" y="13061"/>
                      <a:pt x="21415" y="12711"/>
                      <a:pt x="21500" y="12658"/>
                    </a:cubicBezTo>
                    <a:cubicBezTo>
                      <a:pt x="21542" y="12633"/>
                      <a:pt x="21572" y="11919"/>
                      <a:pt x="21600" y="10807"/>
                    </a:cubicBezTo>
                    <a:cubicBezTo>
                      <a:pt x="21572" y="9695"/>
                      <a:pt x="21542" y="8982"/>
                      <a:pt x="21500" y="8956"/>
                    </a:cubicBezTo>
                    <a:cubicBezTo>
                      <a:pt x="21415" y="8904"/>
                      <a:pt x="21291" y="8539"/>
                      <a:pt x="21230" y="8159"/>
                    </a:cubicBezTo>
                    <a:cubicBezTo>
                      <a:pt x="21169" y="7778"/>
                      <a:pt x="20784" y="6801"/>
                      <a:pt x="20375" y="5980"/>
                    </a:cubicBezTo>
                    <a:cubicBezTo>
                      <a:pt x="19050" y="3320"/>
                      <a:pt x="16391" y="1119"/>
                      <a:pt x="13712" y="470"/>
                    </a:cubicBezTo>
                    <a:cubicBezTo>
                      <a:pt x="13237" y="355"/>
                      <a:pt x="12780" y="184"/>
                      <a:pt x="12687" y="100"/>
                    </a:cubicBezTo>
                    <a:cubicBezTo>
                      <a:pt x="12642" y="59"/>
                      <a:pt x="11914" y="28"/>
                      <a:pt x="10807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562528930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47829F-0B98-A24C-8461-B572B1EB55C4}"/>
              </a:ext>
            </a:extLst>
          </p:cNvPr>
          <p:cNvSpPr/>
          <p:nvPr/>
        </p:nvSpPr>
        <p:spPr>
          <a:xfrm>
            <a:off x="45449" y="5260592"/>
            <a:ext cx="8990004" cy="1506793"/>
          </a:xfrm>
          <a:prstGeom prst="round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6800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Background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Explicit and Dense Word Representation</a:t>
            </a:r>
          </a:p>
          <a:p>
            <a:pPr marL="1223963" lvl="4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word2vec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SkipGram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Model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D8B527-0518-DA4B-A83E-214D23D30658}"/>
              </a:ext>
            </a:extLst>
          </p:cNvPr>
          <p:cNvSpPr/>
          <p:nvPr/>
        </p:nvSpPr>
        <p:spPr>
          <a:xfrm>
            <a:off x="45449" y="2493326"/>
            <a:ext cx="4432456" cy="268704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 lnSpcReduction="10000"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Word Embedding in IR</a:t>
            </a:r>
          </a:p>
          <a:p>
            <a:pPr marL="442913" lvl="1" indent="0" algn="ctr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Generalized Translation Models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Uncertainty in Word Similarity</a:t>
            </a:r>
          </a:p>
          <a:p>
            <a:pPr marL="785813" lvl="1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Threshold on Similarity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01E3BB-F306-F542-BE6B-836B16644315}"/>
              </a:ext>
            </a:extLst>
          </p:cNvPr>
          <p:cNvSpPr/>
          <p:nvPr/>
        </p:nvSpPr>
        <p:spPr>
          <a:xfrm>
            <a:off x="4540639" y="2467856"/>
            <a:ext cx="4538727" cy="269701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0" tIns="0" rIns="0" bIns="0" numCol="1" spcCol="0" rtlCol="0" anchor="t" anchorCtr="0">
            <a:normAutofit/>
          </a:bodyPr>
          <a:lstStyle/>
          <a:p>
            <a:pPr marL="442913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Adapting Word Similarity</a:t>
            </a:r>
          </a:p>
          <a:p>
            <a:pPr marL="442913" hangingPunct="1"/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Fusion of Word Embeddings</a:t>
            </a:r>
          </a:p>
          <a:p>
            <a:pPr marL="785813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Multi-resource Word Representation Learning</a:t>
            </a:r>
            <a:endParaRPr lang="en-US" sz="25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700A36-D9D6-D84F-B942-2861F6911570}"/>
              </a:ext>
            </a:extLst>
          </p:cNvPr>
          <p:cNvSpPr/>
          <p:nvPr/>
        </p:nvSpPr>
        <p:spPr>
          <a:xfrm>
            <a:off x="45449" y="892559"/>
            <a:ext cx="9021000" cy="150679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Applications in Text Analysis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Financial Volatility Prediction</a:t>
            </a:r>
          </a:p>
          <a:p>
            <a:pPr marL="1223963" lvl="2" indent="-342900" hangingPunct="1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Gender Bias in Wikipedia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6C29793-C270-B446-9493-7796226D338F}"/>
              </a:ext>
            </a:extLst>
          </p:cNvPr>
          <p:cNvSpPr/>
          <p:nvPr/>
        </p:nvSpPr>
        <p:spPr>
          <a:xfrm>
            <a:off x="58366" y="151941"/>
            <a:ext cx="9021000" cy="62712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442913" lvl="1" indent="0" algn="ctr" hangingPunct="1"/>
            <a:r>
              <a:rPr lang="en-US" sz="2500" b="1" dirty="0">
                <a:latin typeface="Helvetica" charset="0"/>
                <a:ea typeface="Helvetica" charset="0"/>
                <a:cs typeface="Helvetica" charset="0"/>
              </a:rPr>
              <a:t>Ongoing Work …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FA16543-E11A-5C4A-8165-65A283B42BD5}"/>
              </a:ext>
            </a:extLst>
          </p:cNvPr>
          <p:cNvSpPr/>
          <p:nvPr/>
        </p:nvSpPr>
        <p:spPr>
          <a:xfrm rot="9601169">
            <a:off x="6757260" y="5036779"/>
            <a:ext cx="1518834" cy="739986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0979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7005444" y="632460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Nida[1975]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3048000" y="2590800"/>
            <a:ext cx="3058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1524113" y="1570909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1051230" y="4018172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fermented</a:t>
            </a: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440500" y="4581711"/>
            <a:ext cx="1713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Verdana" charset="0"/>
                <a:ea typeface="Verdana" charset="0"/>
                <a:cs typeface="Verdana" charset="0"/>
              </a:rPr>
              <a:t>bottle of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2358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on the table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2220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out of corn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3935045" y="1444495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drunk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354917" y="2975520"/>
            <a:ext cx="1173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make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2773772" y="4745857"/>
            <a:ext cx="1417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Mexico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6017855" y="1264179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6720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3048000" y="2590800"/>
            <a:ext cx="31582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Verdana" charset="0"/>
                <a:ea typeface="Verdana" charset="0"/>
                <a:cs typeface="Verdana" charset="0"/>
              </a:rPr>
              <a:t>Heineken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 rot="1499184">
            <a:off x="3869619" y="4333687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drink</a:t>
            </a:r>
          </a:p>
        </p:txBody>
      </p:sp>
      <p:sp>
        <p:nvSpPr>
          <p:cNvPr id="10" name="Textfeld 9"/>
          <p:cNvSpPr txBox="1"/>
          <p:nvPr/>
        </p:nvSpPr>
        <p:spPr>
          <a:xfrm rot="192402">
            <a:off x="2110374" y="4265598"/>
            <a:ext cx="779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Verdana" charset="0"/>
                <a:ea typeface="Verdana" charset="0"/>
                <a:cs typeface="Verdana" charset="0"/>
              </a:rPr>
              <a:t>bar</a:t>
            </a:r>
            <a:endParaRPr lang="en-US" sz="2800" dirty="0"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1" name="Textfeld 10"/>
          <p:cNvSpPr txBox="1"/>
          <p:nvPr/>
        </p:nvSpPr>
        <p:spPr>
          <a:xfrm rot="1499184">
            <a:off x="5107878" y="4581711"/>
            <a:ext cx="2379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green bottle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148478" y="2170019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pale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324902" y="3577905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red star</a:t>
            </a:r>
          </a:p>
        </p:txBody>
      </p:sp>
      <p:sp>
        <p:nvSpPr>
          <p:cNvPr id="14" name="Textfeld 13"/>
          <p:cNvSpPr txBox="1"/>
          <p:nvPr/>
        </p:nvSpPr>
        <p:spPr>
          <a:xfrm rot="20715534">
            <a:off x="4313502" y="1498741"/>
            <a:ext cx="1231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drunk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762000" y="2975520"/>
            <a:ext cx="10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brew</a:t>
            </a:r>
          </a:p>
        </p:txBody>
      </p:sp>
      <p:sp>
        <p:nvSpPr>
          <p:cNvPr id="16" name="Textfeld 15"/>
          <p:cNvSpPr txBox="1"/>
          <p:nvPr/>
        </p:nvSpPr>
        <p:spPr>
          <a:xfrm rot="20594226">
            <a:off x="1473422" y="1612699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Dutch</a:t>
            </a:r>
          </a:p>
        </p:txBody>
      </p:sp>
      <p:sp>
        <p:nvSpPr>
          <p:cNvPr id="17" name="Textfeld 16"/>
          <p:cNvSpPr txBox="1"/>
          <p:nvPr/>
        </p:nvSpPr>
        <p:spPr>
          <a:xfrm rot="527638">
            <a:off x="2531549" y="5321323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Verdana" charset="0"/>
                <a:ea typeface="Verdana" charset="0"/>
                <a:cs typeface="Verdana" charset="0"/>
              </a:rPr>
              <a:t>alcohol</a:t>
            </a:r>
          </a:p>
        </p:txBody>
      </p:sp>
    </p:spTree>
    <p:extLst>
      <p:ext uri="{BB962C8B-B14F-4D97-AF65-F5344CB8AC3E}">
        <p14:creationId xmlns:p14="http://schemas.microsoft.com/office/powerpoint/2010/main" val="308784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/>
          <p:cNvSpPr txBox="1"/>
          <p:nvPr/>
        </p:nvSpPr>
        <p:spPr>
          <a:xfrm>
            <a:off x="838200" y="1479018"/>
            <a:ext cx="7439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latin typeface="Verdana" charset="0"/>
                <a:ea typeface="Verdana" charset="0"/>
                <a:cs typeface="Verdana" charset="0"/>
              </a:rPr>
              <a:t>Tesgüino</a:t>
            </a:r>
            <a:r>
              <a:rPr lang="en-US" sz="4400" b="1" dirty="0">
                <a:latin typeface="Verdana" charset="0"/>
                <a:ea typeface="Verdana" charset="0"/>
                <a:cs typeface="Verdana" charset="0"/>
              </a:rPr>
              <a:t> ←→ Heineken</a:t>
            </a:r>
            <a:endParaRPr lang="en-US" sz="4400" dirty="0">
              <a:latin typeface="Verdana" charset="0"/>
              <a:ea typeface="Verdana" charset="0"/>
              <a:cs typeface="Verdana" charset="0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06778"/>
            <a:ext cx="1600200" cy="1784222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2404719"/>
            <a:ext cx="2106806" cy="1578071"/>
          </a:xfrm>
          <a:prstGeom prst="rect">
            <a:avLst/>
          </a:prstGeom>
        </p:spPr>
      </p:pic>
      <p:sp>
        <p:nvSpPr>
          <p:cNvPr id="18" name="Inhaltsplatzhalter 3"/>
          <p:cNvSpPr>
            <a:spLocks noGrp="1"/>
          </p:cNvSpPr>
          <p:nvPr>
            <p:ph idx="1"/>
          </p:nvPr>
        </p:nvSpPr>
        <p:spPr>
          <a:xfrm>
            <a:off x="533400" y="4876800"/>
            <a:ext cx="8215313" cy="71860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Algorithmic intuition: </a:t>
            </a:r>
          </a:p>
          <a:p>
            <a:pPr marL="0" indent="0">
              <a:buNone/>
            </a:pPr>
            <a:r>
              <a:rPr lang="en-US" sz="2000" dirty="0"/>
              <a:t>Two words are </a:t>
            </a:r>
            <a:r>
              <a:rPr lang="en-US" sz="2000" dirty="0">
                <a:solidFill>
                  <a:srgbClr val="FF0000"/>
                </a:solidFill>
              </a:rPr>
              <a:t>related</a:t>
            </a:r>
            <a:r>
              <a:rPr lang="en-US" sz="2000" dirty="0"/>
              <a:t> when they have </a:t>
            </a:r>
            <a:r>
              <a:rPr lang="en-US" sz="2000" dirty="0">
                <a:solidFill>
                  <a:srgbClr val="FF0000"/>
                </a:solidFill>
              </a:rPr>
              <a:t>similar context words </a:t>
            </a:r>
          </a:p>
        </p:txBody>
      </p:sp>
    </p:spTree>
    <p:extLst>
      <p:ext uri="{BB962C8B-B14F-4D97-AF65-F5344CB8AC3E}">
        <p14:creationId xmlns:p14="http://schemas.microsoft.com/office/powerpoint/2010/main" val="6477427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DEE7E2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"/>
            <a:ea typeface="Times"/>
            <a:cs typeface="Times"/>
            <a:sym typeface="Time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7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imes"/>
            <a:ea typeface="Times"/>
            <a:cs typeface="Times"/>
            <a:sym typeface="Time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1738</Words>
  <Application>Microsoft Macintosh PowerPoint</Application>
  <PresentationFormat>On-screen Show (4:3)</PresentationFormat>
  <Paragraphs>568</Paragraphs>
  <Slides>53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Arial</vt:lpstr>
      <vt:lpstr>Avenir Next Demi Bold</vt:lpstr>
      <vt:lpstr>Avenir Next Medium</vt:lpstr>
      <vt:lpstr>Calibri</vt:lpstr>
      <vt:lpstr>Cambria Math</vt:lpstr>
      <vt:lpstr>Helvetica</vt:lpstr>
      <vt:lpstr>Helvetica Light</vt:lpstr>
      <vt:lpstr>Helvetica Neue</vt:lpstr>
      <vt:lpstr>Times</vt:lpstr>
      <vt:lpstr>Times New Roman</vt:lpstr>
      <vt:lpstr>Verdana</vt:lpstr>
      <vt:lpstr>Wingdings</vt:lpstr>
      <vt:lpstr>Default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Word-Context Explicit Representation</vt:lpstr>
      <vt:lpstr>Co-occurrence Relations</vt:lpstr>
      <vt:lpstr>Dense Vectors with SVD</vt:lpstr>
      <vt:lpstr>Dense Vectors with SVD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Cost Function of word2vec with Negative 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 Performance</vt:lpstr>
      <vt:lpstr>PowerPoint Presentation</vt:lpstr>
      <vt:lpstr>Similarity Threshold</vt:lpstr>
      <vt:lpstr>Uncertainty in Similarity</vt:lpstr>
      <vt:lpstr>Similarity Probability Distribution</vt:lpstr>
      <vt:lpstr>Experiments Results</vt:lpstr>
      <vt:lpstr>PowerPoint Presentation</vt:lpstr>
      <vt:lpstr>PowerPoint Presentation</vt:lpstr>
      <vt:lpstr>PowerPoint Presentation</vt:lpstr>
      <vt:lpstr>PowerPoint Presentation</vt:lpstr>
      <vt:lpstr>Performance Gain of Terms</vt:lpstr>
      <vt:lpstr>Post-Filter Embedding</vt:lpstr>
      <vt:lpstr>Embedding Retrofitting</vt:lpstr>
      <vt:lpstr>Retrofitting with Document-Context</vt:lpstr>
      <vt:lpstr>Retrofitting Retrieval Results</vt:lpstr>
      <vt:lpstr>PowerPoint Presentation</vt:lpstr>
      <vt:lpstr>Volatility in Financial System</vt:lpstr>
      <vt:lpstr>Companies Annual Reports</vt:lpstr>
      <vt:lpstr>Volatility Prediction</vt:lpstr>
      <vt:lpstr>Case Study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Navid Rekabsaz</cp:lastModifiedBy>
  <cp:revision>313</cp:revision>
  <dcterms:modified xsi:type="dcterms:W3CDTF">2018-05-01T08:06:30Z</dcterms:modified>
</cp:coreProperties>
</file>